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24.svg" ContentType="image/svg"/>
  <Override PartName="/ppt/media/image26.svg" ContentType="image/svg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1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4E1D5F-4EBD-9803-9DC7-3C82C6DD2A74}" name="Olga MAKAROVA" initials="OM" userId="S::olga.makarova@coface.com::a23b9ab5-bbe3-44fa-8d6a-547f4d510a04" providerId="AD"/>
  <p188:author id="{25118C94-B6B5-8FBD-AB0E-9D7E4C0D9A7D}" name="Utilisateur invité" initials="Ui" userId="S::urn:spo:anon#3a942b9585d89bdf1c63001def44226c481b7b980804051df39be3cb0aa18e72::" providerId="AD"/>
  <p188:author id="{F3AC3796-491A-AE9C-AA2A-42BD7376AA39}" name="SALLES Alexa" initials="AS" userId="S::alexa.salles@coface.com::ae4b81b4-2ec3-4cc2-a9d0-205053463577" providerId="AD"/>
  <p188:author id="{BDB28CE1-54A3-5A00-F49E-34B889520528}" name="Frank Edge" initials="FE" userId="S::Frank.Edge@SharperB2B.com::0da6f657-196b-4d73-9bcd-79d3c2a02d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355D"/>
    <a:srgbClr val="E9EAEB"/>
    <a:srgbClr val="71DBD4"/>
    <a:srgbClr val="A5E5EE"/>
    <a:srgbClr val="00A19C"/>
    <a:srgbClr val="FFFFFF"/>
    <a:srgbClr val="3DB18D"/>
    <a:srgbClr val="1C355E"/>
    <a:srgbClr val="EDEDED"/>
    <a:srgbClr val="E81C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C104D1-6AC7-8CD4-6889-C37743BAEDC0}" v="36" dt="2024-05-27T07:44:51.5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3" autoAdjust="0"/>
  </p:normalViewPr>
  <p:slideViewPr>
    <p:cSldViewPr snapToGrid="0">
      <p:cViewPr>
        <p:scale>
          <a:sx n="60" d="100"/>
          <a:sy n="60" d="100"/>
        </p:scale>
        <p:origin x="354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3252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0897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877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7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5921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10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79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18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808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677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C2F53F-D504-488E-978D-335DB97E4693}" type="datetimeFigureOut">
              <a:rPr lang="en-GB" smtClean="0"/>
              <a:t>25/10/2024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972234-52FF-485D-9238-10AB189E32B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604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7.png"/><Relationship Id="rId18" Type="http://schemas.openxmlformats.org/officeDocument/2006/relationships/image" Target="../media/image32.svg"/><Relationship Id="rId3" Type="http://schemas.openxmlformats.org/officeDocument/2006/relationships/image" Target="../media/image20.svg"/><Relationship Id="rId21" Type="http://schemas.openxmlformats.org/officeDocument/2006/relationships/image" Target="../media/image35.png"/><Relationship Id="rId7" Type="http://schemas.openxmlformats.org/officeDocument/2006/relationships/image" Target="../media/image22.svg"/><Relationship Id="rId12" Type="http://schemas.openxmlformats.org/officeDocument/2006/relationships/image" Target="../media/image26.svg"/><Relationship Id="rId17" Type="http://schemas.openxmlformats.org/officeDocument/2006/relationships/image" Target="../media/image31.png"/><Relationship Id="rId2" Type="http://schemas.openxmlformats.org/officeDocument/2006/relationships/image" Target="../media/image19.png"/><Relationship Id="rId16" Type="http://schemas.openxmlformats.org/officeDocument/2006/relationships/image" Target="../media/image30.svg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25.png"/><Relationship Id="rId5" Type="http://schemas.openxmlformats.org/officeDocument/2006/relationships/image" Target="../media/image21.svg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19" Type="http://schemas.openxmlformats.org/officeDocument/2006/relationships/image" Target="../media/image33.png"/><Relationship Id="rId4" Type="http://schemas.openxmlformats.org/officeDocument/2006/relationships/image" Target="../media/image1.png"/><Relationship Id="rId9" Type="http://schemas.openxmlformats.org/officeDocument/2006/relationships/image" Target="../media/image23.png"/><Relationship Id="rId14" Type="http://schemas.openxmlformats.org/officeDocument/2006/relationships/image" Target="../media/image28.svg"/><Relationship Id="rId22" Type="http://schemas.openxmlformats.org/officeDocument/2006/relationships/image" Target="../media/image3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6E86118-0320-9A59-21E0-000979ABCFC7}"/>
              </a:ext>
            </a:extLst>
          </p:cNvPr>
          <p:cNvGrpSpPr/>
          <p:nvPr/>
        </p:nvGrpSpPr>
        <p:grpSpPr>
          <a:xfrm>
            <a:off x="3040" y="4611555"/>
            <a:ext cx="4843464" cy="5294445"/>
            <a:chOff x="-28577" y="4611555"/>
            <a:chExt cx="4843464" cy="5294445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809F110E-D728-155E-B796-297214B7EE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E5961CA9-DE29-B48C-9EE8-CFD2776F3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7083178-3861-84FE-49FB-F9D0A4EEA628}"/>
              </a:ext>
            </a:extLst>
          </p:cNvPr>
          <p:cNvGrpSpPr/>
          <p:nvPr/>
        </p:nvGrpSpPr>
        <p:grpSpPr>
          <a:xfrm rot="10800000">
            <a:off x="2014536" y="0"/>
            <a:ext cx="4843464" cy="5294445"/>
            <a:chOff x="-28577" y="4611555"/>
            <a:chExt cx="4843464" cy="5294445"/>
          </a:xfrm>
        </p:grpSpPr>
        <p:pic>
          <p:nvPicPr>
            <p:cNvPr id="10" name="Image 1" descr=" ">
              <a:extLst>
                <a:ext uri="{FF2B5EF4-FFF2-40B4-BE49-F238E27FC236}">
                  <a16:creationId xmlns:a16="http://schemas.microsoft.com/office/drawing/2014/main" id="{EC3601EB-0753-BE1B-BFE2-B765DD928F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0642C624-A467-52EA-CBC6-F64D6FD63A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015E33F9-DBA9-6F81-1A8D-9E125A8E0457}"/>
              </a:ext>
            </a:extLst>
          </p:cNvPr>
          <p:cNvSpPr/>
          <p:nvPr/>
        </p:nvSpPr>
        <p:spPr>
          <a:xfrm>
            <a:off x="3429000" y="5631042"/>
            <a:ext cx="3430856" cy="4285408"/>
          </a:xfrm>
          <a:prstGeom prst="rect">
            <a:avLst/>
          </a:prstGeom>
          <a:solidFill>
            <a:srgbClr val="71D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solidFill>
                <a:srgbClr val="0B355D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6E52E4-7A11-11A5-AD04-1DD91E58EF89}"/>
              </a:ext>
            </a:extLst>
          </p:cNvPr>
          <p:cNvSpPr txBox="1"/>
          <p:nvPr/>
        </p:nvSpPr>
        <p:spPr>
          <a:xfrm>
            <a:off x="127842" y="709622"/>
            <a:ext cx="6385280" cy="6565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200" b="1" dirty="0">
                <a:solidFill>
                  <a:srgbClr val="1C355E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Ocena tveganja države</a:t>
            </a:r>
            <a:br>
              <a:rPr lang="sl-SI" sz="2200" b="1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l-SI" sz="2000" b="1" dirty="0">
                <a:solidFill>
                  <a:srgbClr val="00A19C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Odkrijte mednarodne priložnosti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8F774025-2480-63C9-FA6C-88C95F211798}"/>
              </a:ext>
            </a:extLst>
          </p:cNvPr>
          <p:cNvSpPr txBox="1">
            <a:spLocks/>
          </p:cNvSpPr>
          <p:nvPr/>
        </p:nvSpPr>
        <p:spPr>
          <a:xfrm>
            <a:off x="83025" y="3073399"/>
            <a:ext cx="3760515" cy="256842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Z oceno tveganja države ocenimo povprečno kreditno tveganje podjetij</a:t>
            </a:r>
            <a:br>
              <a:rPr lang="sl-SI" sz="1200" spc="0" dirty="0">
                <a:solidFill>
                  <a:srgbClr val="1C355E"/>
                </a:solidFill>
                <a:latin typeface="Montserrat"/>
              </a:rPr>
            </a:b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v določeni državi. Pri njeni pripravi upoštevamo makroekonomske, finančne</a:t>
            </a:r>
            <a:br>
              <a:rPr lang="sl-SI" sz="1200" spc="0" dirty="0">
                <a:solidFill>
                  <a:srgbClr val="1C355E"/>
                </a:solidFill>
                <a:latin typeface="Montserrat"/>
              </a:rPr>
            </a:b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in politične podatke.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lang="sl-SI" sz="1200" b="1" spc="0" dirty="0">
                <a:solidFill>
                  <a:srgbClr val="1C355E"/>
                </a:solidFill>
                <a:latin typeface="Montserrat"/>
              </a:rPr>
              <a:t>Ocena tveganja države: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0B355D"/>
              </a:buClr>
              <a:buSzPct val="110000"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/>
            </a:pP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odraža potencialni vpliv države na finančne zaveze podjetij; </a:t>
            </a:r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Clr>
                <a:srgbClr val="0B355D"/>
              </a:buClr>
              <a:buSzPct val="110000"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  <a:defRPr/>
            </a:pP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daje vpogled v ekonomsko-politično okolje, ki bi lahko vplivalo na kreditna tveganja.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endParaRPr lang="en-GB" sz="1100" spc="0" dirty="0">
              <a:solidFill>
                <a:srgbClr val="1C355E"/>
              </a:solidFill>
              <a:latin typeface="Montserrat"/>
            </a:endParaRPr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970C9B2A-A5AE-734F-D056-856EF0F701F1}"/>
              </a:ext>
            </a:extLst>
          </p:cNvPr>
          <p:cNvSpPr txBox="1">
            <a:spLocks/>
          </p:cNvSpPr>
          <p:nvPr/>
        </p:nvSpPr>
        <p:spPr>
          <a:xfrm>
            <a:off x="69750" y="1267763"/>
            <a:ext cx="3591903" cy="1656875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Ocena tveganja države podjetjem pomaga, da samozavestno ovrednotijo globalne trge in oceno države upoštevajo pri strateškem načrtovanju. Z analizo trendov čez čas lažje napovedujejo</a:t>
            </a:r>
            <a:br>
              <a:rPr lang="sl-SI" sz="1200" spc="0" dirty="0">
                <a:solidFill>
                  <a:srgbClr val="1C355E"/>
                </a:solidFill>
                <a:latin typeface="Montserrat"/>
              </a:rPr>
            </a:b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in načrtujejo morebitne spremembe</a:t>
            </a:r>
            <a:br>
              <a:rPr lang="sl-SI" sz="1200" spc="0" dirty="0">
                <a:solidFill>
                  <a:srgbClr val="1C355E"/>
                </a:solidFill>
                <a:latin typeface="Montserrat"/>
              </a:rPr>
            </a:br>
            <a:r>
              <a:rPr lang="sl-SI" sz="1200" spc="0" dirty="0">
                <a:solidFill>
                  <a:srgbClr val="1C355E"/>
                </a:solidFill>
                <a:latin typeface="Montserrat"/>
              </a:rPr>
              <a:t>na trgih.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1A1CFE-4D7F-3012-57ED-9345165EB01E}"/>
              </a:ext>
            </a:extLst>
          </p:cNvPr>
          <p:cNvSpPr txBox="1"/>
          <p:nvPr/>
        </p:nvSpPr>
        <p:spPr>
          <a:xfrm>
            <a:off x="147370" y="2855051"/>
            <a:ext cx="3696170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</a:pPr>
            <a:r>
              <a:rPr lang="sl-SI" sz="1400" b="1" dirty="0">
                <a:solidFill>
                  <a:srgbClr val="1C355E"/>
                </a:solidFill>
                <a:latin typeface="Montserrat"/>
                <a:ea typeface="Times New Roman" panose="02020603050405020304" pitchFamily="18" charset="0"/>
                <a:cs typeface="Times New Roman"/>
              </a:rPr>
              <a:t>Kaj je </a:t>
            </a:r>
            <a:r>
              <a:rPr lang="sl-SI" sz="1400" b="1" dirty="0">
                <a:solidFill>
                  <a:srgbClr val="00A19C"/>
                </a:solidFill>
                <a:latin typeface="Montserrat"/>
                <a:ea typeface="Times New Roman" panose="02020603050405020304" pitchFamily="18" charset="0"/>
                <a:cs typeface="Times New Roman"/>
              </a:rPr>
              <a:t>ocena tveganja države (CRA)?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3BC7F03-2392-6207-282C-EEFCCF9E2AF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3" t="-94" r="15930" b="-257"/>
          <a:stretch/>
        </p:blipFill>
        <p:spPr>
          <a:xfrm>
            <a:off x="3908517" y="1572896"/>
            <a:ext cx="2990823" cy="3336560"/>
          </a:xfrm>
          <a:prstGeom prst="rect">
            <a:avLst/>
          </a:prstGeom>
          <a:ln w="12700">
            <a:noFill/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A5AE162-D99D-EDE9-8752-70B8A6F4B8AF}"/>
              </a:ext>
            </a:extLst>
          </p:cNvPr>
          <p:cNvSpPr txBox="1"/>
          <p:nvPr/>
        </p:nvSpPr>
        <p:spPr>
          <a:xfrm>
            <a:off x="3588995" y="5696952"/>
            <a:ext cx="3101073" cy="63671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lnSpc>
                <a:spcPts val="2200"/>
              </a:lnSpc>
              <a:spcBef>
                <a:spcPts val="600"/>
              </a:spcBef>
            </a:pPr>
            <a:r>
              <a:rPr lang="sl-SI" sz="1600" b="1" dirty="0">
                <a:solidFill>
                  <a:srgbClr val="0B355D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Kako lahko uporabite oceno tveganja države?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64F6277-832D-27DA-ED8C-4FD5B9DEB834}"/>
              </a:ext>
            </a:extLst>
          </p:cNvPr>
          <p:cNvSpPr/>
          <p:nvPr/>
        </p:nvSpPr>
        <p:spPr>
          <a:xfrm>
            <a:off x="3763273" y="6398002"/>
            <a:ext cx="2819016" cy="1050899"/>
          </a:xfrm>
          <a:prstGeom prst="roundRect">
            <a:avLst>
              <a:gd name="adj" fmla="val 8906"/>
            </a:avLst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solidFill>
                <a:srgbClr val="0B355D"/>
              </a:solidFill>
            </a:endParaRPr>
          </a:p>
        </p:txBody>
      </p:sp>
      <p:sp>
        <p:nvSpPr>
          <p:cNvPr id="39" name="Espace réservé du texte 7">
            <a:extLst>
              <a:ext uri="{FF2B5EF4-FFF2-40B4-BE49-F238E27FC236}">
                <a16:creationId xmlns:a16="http://schemas.microsoft.com/office/drawing/2014/main" id="{2A03F56E-0696-1352-FF7F-22642BA674DC}"/>
              </a:ext>
            </a:extLst>
          </p:cNvPr>
          <p:cNvSpPr txBox="1">
            <a:spLocks/>
          </p:cNvSpPr>
          <p:nvPr/>
        </p:nvSpPr>
        <p:spPr>
          <a:xfrm>
            <a:off x="4161327" y="6741814"/>
            <a:ext cx="2651289" cy="6190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Z ocenami tveganja držav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 lahko bolje pripravite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na tveganja na mednarodnih trgih in jih blažite.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78DFB75-D03D-F8EF-A76A-B7F75377824E}"/>
              </a:ext>
            </a:extLst>
          </p:cNvPr>
          <p:cNvSpPr txBox="1"/>
          <p:nvPr/>
        </p:nvSpPr>
        <p:spPr>
          <a:xfrm>
            <a:off x="4255962" y="6489473"/>
            <a:ext cx="2030570" cy="2616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sl-SI" sz="1100" b="1" dirty="0">
                <a:solidFill>
                  <a:srgbClr val="0B355D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Zmanjševanje tveganj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CE757C-EC18-2656-6854-E277DA65B893}"/>
              </a:ext>
            </a:extLst>
          </p:cNvPr>
          <p:cNvGrpSpPr/>
          <p:nvPr/>
        </p:nvGrpSpPr>
        <p:grpSpPr>
          <a:xfrm>
            <a:off x="-290412" y="5655467"/>
            <a:ext cx="3930039" cy="3982446"/>
            <a:chOff x="5175152" y="2445804"/>
            <a:chExt cx="7208085" cy="7602437"/>
          </a:xfrm>
        </p:grpSpPr>
        <p:pic>
          <p:nvPicPr>
            <p:cNvPr id="3" name="Image 13">
              <a:extLst>
                <a:ext uri="{FF2B5EF4-FFF2-40B4-BE49-F238E27FC236}">
                  <a16:creationId xmlns:a16="http://schemas.microsoft.com/office/drawing/2014/main" id="{C82B0CA4-5CA5-174A-47F2-874F5FA08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175152" y="2445804"/>
              <a:ext cx="7208085" cy="4806349"/>
            </a:xfrm>
            <a:prstGeom prst="rect">
              <a:avLst/>
            </a:prstGeom>
          </p:spPr>
        </p:pic>
        <p:pic>
          <p:nvPicPr>
            <p:cNvPr id="6" name="Picture 5" descr="A screen shot of a phone&#10;&#10;Description automatically generated">
              <a:extLst>
                <a:ext uri="{FF2B5EF4-FFF2-40B4-BE49-F238E27FC236}">
                  <a16:creationId xmlns:a16="http://schemas.microsoft.com/office/drawing/2014/main" id="{73C7CECB-15E4-8018-6E41-BB57E1DAF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255378" y="5322106"/>
              <a:ext cx="2668637" cy="4726135"/>
            </a:xfrm>
            <a:prstGeom prst="rect">
              <a:avLst/>
            </a:prstGeom>
          </p:spPr>
        </p:pic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C30D055-CD7D-979F-BA4B-49A424F692B5}"/>
              </a:ext>
            </a:extLst>
          </p:cNvPr>
          <p:cNvSpPr/>
          <p:nvPr/>
        </p:nvSpPr>
        <p:spPr>
          <a:xfrm>
            <a:off x="3765382" y="7545278"/>
            <a:ext cx="2821159" cy="1050899"/>
          </a:xfrm>
          <a:prstGeom prst="roundRect">
            <a:avLst>
              <a:gd name="adj" fmla="val 8906"/>
            </a:avLst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solidFill>
                <a:srgbClr val="0B355D"/>
              </a:solidFill>
            </a:endParaRPr>
          </a:p>
        </p:txBody>
      </p:sp>
      <p:sp>
        <p:nvSpPr>
          <p:cNvPr id="23" name="Espace réservé du texte 7">
            <a:extLst>
              <a:ext uri="{FF2B5EF4-FFF2-40B4-BE49-F238E27FC236}">
                <a16:creationId xmlns:a16="http://schemas.microsoft.com/office/drawing/2014/main" id="{79210B1B-A98D-D938-9738-465C416C24B9}"/>
              </a:ext>
            </a:extLst>
          </p:cNvPr>
          <p:cNvSpPr txBox="1">
            <a:spLocks/>
          </p:cNvSpPr>
          <p:nvPr/>
        </p:nvSpPr>
        <p:spPr>
          <a:xfrm>
            <a:off x="4180168" y="7659337"/>
            <a:ext cx="2341955" cy="6190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lang="sl-SI" sz="1100" spc="0" dirty="0">
                <a:solidFill>
                  <a:srgbClr val="0B355D"/>
                </a:solidFill>
                <a:latin typeface="Montserrat"/>
                <a:ea typeface="+mn-ea"/>
                <a:cs typeface="+mn-cs"/>
              </a:rPr>
              <a:t>Ocene tveganja držav lahko vključitev v strateško načrtovanje in se tako bolje znajdete na globalnih trgih</a:t>
            </a: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91380B-1C0C-B07C-5F8A-76AE0ABCC732}"/>
              </a:ext>
            </a:extLst>
          </p:cNvPr>
          <p:cNvSpPr txBox="1"/>
          <p:nvPr/>
        </p:nvSpPr>
        <p:spPr>
          <a:xfrm>
            <a:off x="4268132" y="7616014"/>
            <a:ext cx="1784410" cy="2616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sl-SI" sz="1100" b="1" dirty="0">
                <a:solidFill>
                  <a:srgbClr val="0B355D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Strateške odločitve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CC10405-8119-3137-BF07-166E9E0489DE}"/>
              </a:ext>
            </a:extLst>
          </p:cNvPr>
          <p:cNvGrpSpPr/>
          <p:nvPr/>
        </p:nvGrpSpPr>
        <p:grpSpPr>
          <a:xfrm>
            <a:off x="3818076" y="7897444"/>
            <a:ext cx="401204" cy="401204"/>
            <a:chOff x="4081132" y="7547368"/>
            <a:chExt cx="401204" cy="401204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7B392D21-9245-6D03-FE73-8CA80A3C8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81132" y="7547368"/>
              <a:ext cx="401204" cy="40120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DA1458D-55CF-E093-192A-F9A1505184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t="3955" b="3580"/>
            <a:stretch/>
          </p:blipFill>
          <p:spPr>
            <a:xfrm>
              <a:off x="4131741" y="7676041"/>
              <a:ext cx="228893" cy="219786"/>
            </a:xfrm>
            <a:prstGeom prst="rect">
              <a:avLst/>
            </a:prstGeom>
          </p:spPr>
        </p:pic>
      </p:grp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4267048-11CB-3CC3-E432-4700B71FDB8E}"/>
              </a:ext>
            </a:extLst>
          </p:cNvPr>
          <p:cNvSpPr/>
          <p:nvPr/>
        </p:nvSpPr>
        <p:spPr>
          <a:xfrm>
            <a:off x="3790784" y="8684200"/>
            <a:ext cx="2791503" cy="1050899"/>
          </a:xfrm>
          <a:prstGeom prst="roundRect">
            <a:avLst>
              <a:gd name="adj" fmla="val 8906"/>
            </a:avLst>
          </a:prstGeom>
          <a:noFill/>
          <a:ln w="12700"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dirty="0">
              <a:solidFill>
                <a:srgbClr val="0B355D"/>
              </a:solidFill>
            </a:endParaRPr>
          </a:p>
        </p:txBody>
      </p:sp>
      <p:sp>
        <p:nvSpPr>
          <p:cNvPr id="40" name="Espace réservé du texte 7">
            <a:extLst>
              <a:ext uri="{FF2B5EF4-FFF2-40B4-BE49-F238E27FC236}">
                <a16:creationId xmlns:a16="http://schemas.microsoft.com/office/drawing/2014/main" id="{7B90547C-6492-46B9-3B4D-321A08617EF2}"/>
              </a:ext>
            </a:extLst>
          </p:cNvPr>
          <p:cNvSpPr txBox="1">
            <a:spLocks/>
          </p:cNvSpPr>
          <p:nvPr/>
        </p:nvSpPr>
        <p:spPr>
          <a:xfrm>
            <a:off x="4198583" y="8801387"/>
            <a:ext cx="2819016" cy="619041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180000" tIns="180000" rIns="180000" bIns="18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Z analiziranjem trendov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 gibanj lažjo predvidite</a:t>
            </a:r>
            <a:b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1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 načrtujete morebitne spremembe na trgih.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CA734FB-24AE-075A-3E8B-09B1A4AB2FEB}"/>
              </a:ext>
            </a:extLst>
          </p:cNvPr>
          <p:cNvSpPr txBox="1"/>
          <p:nvPr/>
        </p:nvSpPr>
        <p:spPr>
          <a:xfrm>
            <a:off x="4291680" y="8733079"/>
            <a:ext cx="1910593" cy="26161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sl-SI" sz="1100" b="1" dirty="0">
                <a:solidFill>
                  <a:srgbClr val="0B355D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Zgodovinska analiza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12D1CD-ED84-6647-5BAF-E8F271C08553}"/>
              </a:ext>
            </a:extLst>
          </p:cNvPr>
          <p:cNvGrpSpPr/>
          <p:nvPr/>
        </p:nvGrpSpPr>
        <p:grpSpPr>
          <a:xfrm>
            <a:off x="3832281" y="9035262"/>
            <a:ext cx="401204" cy="401204"/>
            <a:chOff x="4081132" y="8696626"/>
            <a:chExt cx="401204" cy="40120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1EC2114E-4A15-AF91-4DED-312D14C93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81132" y="8696626"/>
              <a:ext cx="401204" cy="401204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87F6306A-AFE0-DBAA-139C-4CF27622D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 t="-1902" b="-1078"/>
            <a:stretch/>
          </p:blipFill>
          <p:spPr>
            <a:xfrm>
              <a:off x="4132258" y="8804811"/>
              <a:ext cx="234428" cy="25070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66467E-57D9-5057-1ED3-4AD925CBFD6C}"/>
              </a:ext>
            </a:extLst>
          </p:cNvPr>
          <p:cNvGrpSpPr/>
          <p:nvPr/>
        </p:nvGrpSpPr>
        <p:grpSpPr>
          <a:xfrm>
            <a:off x="3826359" y="6723608"/>
            <a:ext cx="401204" cy="401204"/>
            <a:chOff x="4081132" y="6392014"/>
            <a:chExt cx="401204" cy="401204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08D198C-D8C2-E7CE-58CD-C493DFF94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081132" y="6392014"/>
              <a:ext cx="401204" cy="401204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6A02AFBB-FED6-0552-9838-822DC639D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-22080" t="749" r="-27334" b="-4505"/>
            <a:stretch/>
          </p:blipFill>
          <p:spPr>
            <a:xfrm>
              <a:off x="4098313" y="6506657"/>
              <a:ext cx="300606" cy="248888"/>
            </a:xfrm>
            <a:prstGeom prst="rect">
              <a:avLst/>
            </a:prstGeom>
          </p:spPr>
        </p:pic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76044560-8DAB-70F1-D453-D2AA92A7202D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40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40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5392A34-9463-D5E3-3809-BCC54F05D6CE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2" name="Picture 51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DB0909AD-2A5D-EBEF-C06E-1F461E44012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6" y="19023"/>
            <a:ext cx="1686720" cy="761048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4C47F14-41A3-71FB-48FA-C62D3967AC54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5B5082-3769-BFF8-EEC7-C789C3C270AC}"/>
              </a:ext>
            </a:extLst>
          </p:cNvPr>
          <p:cNvGrpSpPr/>
          <p:nvPr/>
        </p:nvGrpSpPr>
        <p:grpSpPr>
          <a:xfrm>
            <a:off x="5710222" y="3918331"/>
            <a:ext cx="1193785" cy="1495923"/>
            <a:chOff x="5934946" y="3936554"/>
            <a:chExt cx="922060" cy="1366583"/>
          </a:xfrm>
        </p:grpSpPr>
        <p:sp>
          <p:nvSpPr>
            <p:cNvPr id="7" name="Shape 0">
              <a:extLst>
                <a:ext uri="{FF2B5EF4-FFF2-40B4-BE49-F238E27FC236}">
                  <a16:creationId xmlns:a16="http://schemas.microsoft.com/office/drawing/2014/main" id="{ED8AA0AE-62BC-2FE1-5F10-E5E6BC153932}"/>
                </a:ext>
              </a:extLst>
            </p:cNvPr>
            <p:cNvSpPr/>
            <p:nvPr/>
          </p:nvSpPr>
          <p:spPr>
            <a:xfrm>
              <a:off x="5934946" y="3987790"/>
              <a:ext cx="922060" cy="1282374"/>
            </a:xfrm>
            <a:prstGeom prst="roundRect">
              <a:avLst>
                <a:gd name="adj" fmla="val 3034"/>
              </a:avLst>
            </a:prstGeom>
            <a:solidFill>
              <a:srgbClr val="0B355D"/>
            </a:solidFill>
            <a:ln w="12700">
              <a:solidFill>
                <a:srgbClr val="03365F">
                  <a:alpha val="33000"/>
                </a:srgbClr>
              </a:solidFill>
              <a:prstDash val="solid"/>
            </a:ln>
          </p:spPr>
          <p:txBody>
            <a:bodyPr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14A16C5-BA8C-55D9-FED8-877B44934794}"/>
                </a:ext>
              </a:extLst>
            </p:cNvPr>
            <p:cNvGrpSpPr/>
            <p:nvPr/>
          </p:nvGrpSpPr>
          <p:grpSpPr>
            <a:xfrm>
              <a:off x="5958030" y="3936554"/>
              <a:ext cx="863707" cy="1366583"/>
              <a:chOff x="5958030" y="3936554"/>
              <a:chExt cx="863707" cy="1366583"/>
            </a:xfrm>
          </p:grpSpPr>
          <p:pic>
            <p:nvPicPr>
              <p:cNvPr id="14" name="Picture 13" descr="A logo with white letters and blue and green circles&#10;&#10;Description automatically generated">
                <a:extLst>
                  <a:ext uri="{FF2B5EF4-FFF2-40B4-BE49-F238E27FC236}">
                    <a16:creationId xmlns:a16="http://schemas.microsoft.com/office/drawing/2014/main" id="{DD8C4CAE-44D7-ED2C-B547-B4EB6B0CB5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87620" y="4329518"/>
                <a:ext cx="570255" cy="226755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1F5E311-CFB9-0090-605A-75C2A46E5F5F}"/>
                  </a:ext>
                </a:extLst>
              </p:cNvPr>
              <p:cNvSpPr txBox="1"/>
              <p:nvPr/>
            </p:nvSpPr>
            <p:spPr>
              <a:xfrm rot="16200000">
                <a:off x="5405543" y="4489041"/>
                <a:ext cx="1366583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sl-SI" sz="1050" b="1" dirty="0">
                    <a:solidFill>
                      <a:schemeClr val="bg1"/>
                    </a:solidFill>
                    <a:effectLst/>
                    <a:latin typeface="Montserrat" pitchFamily="2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NA VOLJO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8FED6C78-652D-A7B4-6EF0-A4661D6A0545}"/>
                  </a:ext>
                </a:extLst>
              </p:cNvPr>
              <p:cNvSpPr txBox="1"/>
              <p:nvPr/>
            </p:nvSpPr>
            <p:spPr>
              <a:xfrm>
                <a:off x="6110632" y="4718393"/>
                <a:ext cx="711105" cy="26161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>
                  <a:spcBef>
                    <a:spcPts val="600"/>
                  </a:spcBef>
                </a:pPr>
                <a:r>
                  <a:rPr lang="sl-SI" sz="1050" b="1" dirty="0">
                    <a:solidFill>
                      <a:schemeClr val="bg1"/>
                    </a:solidFill>
                    <a:latin typeface="Montserrat SemiBold" panose="00000700000000000000" pitchFamily="2" charset="0"/>
                    <a:ea typeface="Times New Roman" panose="02020603050405020304" pitchFamily="18" charset="0"/>
                    <a:cs typeface="Times New Roman"/>
                  </a:rPr>
                  <a:t>API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10699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 0" descr="preencoded.png">
            <a:extLst>
              <a:ext uri="{FF2B5EF4-FFF2-40B4-BE49-F238E27FC236}">
                <a16:creationId xmlns:a16="http://schemas.microsoft.com/office/drawing/2014/main" id="{BA824300-23CB-58A2-34DC-40DAF9F376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019"/>
          <a:stretch/>
        </p:blipFill>
        <p:spPr>
          <a:xfrm>
            <a:off x="2345034" y="2463038"/>
            <a:ext cx="4164453" cy="516061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6E86118-0320-9A59-21E0-000979ABCFC7}"/>
              </a:ext>
            </a:extLst>
          </p:cNvPr>
          <p:cNvGrpSpPr/>
          <p:nvPr/>
        </p:nvGrpSpPr>
        <p:grpSpPr>
          <a:xfrm>
            <a:off x="10989" y="5296833"/>
            <a:ext cx="3583111" cy="4379465"/>
            <a:chOff x="-28577" y="4611555"/>
            <a:chExt cx="4843464" cy="5294445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809F110E-D728-155E-B796-297214B7EE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34651"/>
            <a:stretch/>
          </p:blipFill>
          <p:spPr>
            <a:xfrm>
              <a:off x="-28577" y="5189207"/>
              <a:ext cx="4802123" cy="4716793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E5961CA9-DE29-B48C-9EE8-CFD2776F3F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37530"/>
            <a:stretch/>
          </p:blipFill>
          <p:spPr>
            <a:xfrm>
              <a:off x="-28577" y="4611555"/>
              <a:ext cx="4843464" cy="5294445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24148639-B276-9F55-AC28-591EEFF9F181}"/>
              </a:ext>
            </a:extLst>
          </p:cNvPr>
          <p:cNvSpPr/>
          <p:nvPr/>
        </p:nvSpPr>
        <p:spPr>
          <a:xfrm>
            <a:off x="-5427" y="1575133"/>
            <a:ext cx="6868855" cy="1085364"/>
          </a:xfrm>
          <a:prstGeom prst="rect">
            <a:avLst/>
          </a:prstGeom>
          <a:solidFill>
            <a:srgbClr val="71D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Espace réservé du texte 7">
            <a:extLst>
              <a:ext uri="{FF2B5EF4-FFF2-40B4-BE49-F238E27FC236}">
                <a16:creationId xmlns:a16="http://schemas.microsoft.com/office/drawing/2014/main" id="{970C9B2A-A5AE-734F-D056-856EF0F701F1}"/>
              </a:ext>
            </a:extLst>
          </p:cNvPr>
          <p:cNvSpPr txBox="1">
            <a:spLocks/>
          </p:cNvSpPr>
          <p:nvPr/>
        </p:nvSpPr>
        <p:spPr>
          <a:xfrm>
            <a:off x="1910993" y="2832557"/>
            <a:ext cx="3842342" cy="128679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216000" tIns="216000" rIns="216000" bIns="21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1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Merjenje finančne stabilnosti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300" spc="0" dirty="0">
                <a:solidFill>
                  <a:srgbClr val="0B355D"/>
                </a:solidFill>
                <a:latin typeface="Montserrat"/>
              </a:rPr>
              <a:t>Ocena ekonomskih kazalnikov</a:t>
            </a:r>
            <a:br>
              <a:rPr lang="sl-SI" sz="1300" spc="0" dirty="0">
                <a:solidFill>
                  <a:srgbClr val="0B355D"/>
                </a:solidFill>
                <a:latin typeface="Montserrat"/>
              </a:rPr>
            </a:br>
            <a:r>
              <a:rPr lang="sl-SI" sz="1300" spc="0" dirty="0">
                <a:solidFill>
                  <a:srgbClr val="0B355D"/>
                </a:solidFill>
                <a:latin typeface="Montserrat"/>
              </a:rPr>
              <a:t>kot podlaga za napovedovanje</a:t>
            </a:r>
            <a:br>
              <a:rPr lang="sl-SI" sz="1300" spc="0" dirty="0">
                <a:solidFill>
                  <a:srgbClr val="0B355D"/>
                </a:solidFill>
                <a:latin typeface="Montserrat"/>
              </a:rPr>
            </a:br>
            <a:r>
              <a:rPr lang="sl-SI" sz="1300" spc="0" dirty="0">
                <a:solidFill>
                  <a:srgbClr val="0B355D"/>
                </a:solidFill>
                <a:latin typeface="Montserrat"/>
              </a:rPr>
              <a:t>fiskalne zanesljivosti.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406ED6-F638-EEB8-DE4A-BDB50571BC6A}"/>
              </a:ext>
            </a:extLst>
          </p:cNvPr>
          <p:cNvSpPr txBox="1"/>
          <p:nvPr/>
        </p:nvSpPr>
        <p:spPr>
          <a:xfrm>
            <a:off x="10989" y="1951492"/>
            <a:ext cx="6868855" cy="357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2200"/>
              </a:lnSpc>
              <a:spcBef>
                <a:spcPts val="600"/>
              </a:spcBef>
            </a:pPr>
            <a:r>
              <a:rPr lang="sl-SI" sz="1700" b="1" dirty="0">
                <a:solidFill>
                  <a:srgbClr val="0B355D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 česa je sestavljena ocena tveganja države?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45EBC7D-75B1-966A-341A-C969270BC25D}"/>
              </a:ext>
            </a:extLst>
          </p:cNvPr>
          <p:cNvSpPr txBox="1"/>
          <p:nvPr/>
        </p:nvSpPr>
        <p:spPr>
          <a:xfrm>
            <a:off x="192390" y="753928"/>
            <a:ext cx="6385280" cy="6565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2200" b="1" dirty="0">
                <a:solidFill>
                  <a:srgbClr val="1C355E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Ocena tveganja države</a:t>
            </a:r>
            <a:br>
              <a:rPr lang="sl-SI" sz="2200" b="1" dirty="0"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l-SI" sz="2200" b="1" dirty="0">
                <a:solidFill>
                  <a:srgbClr val="00A19C"/>
                </a:solidFill>
                <a:effectLst/>
                <a:latin typeface="Montserrat"/>
                <a:ea typeface="Times New Roman" panose="02020603050405020304" pitchFamily="18" charset="0"/>
                <a:cs typeface="Times New Roman"/>
              </a:rPr>
              <a:t>Odkrijte mednarodne možnosti</a:t>
            </a:r>
          </a:p>
        </p:txBody>
      </p:sp>
      <p:sp>
        <p:nvSpPr>
          <p:cNvPr id="63" name="Espace réservé du texte 7">
            <a:extLst>
              <a:ext uri="{FF2B5EF4-FFF2-40B4-BE49-F238E27FC236}">
                <a16:creationId xmlns:a16="http://schemas.microsoft.com/office/drawing/2014/main" id="{711DEE5B-B86B-7064-EB5F-C17C8AC3F82D}"/>
              </a:ext>
            </a:extLst>
          </p:cNvPr>
          <p:cNvSpPr txBox="1">
            <a:spLocks/>
          </p:cNvSpPr>
          <p:nvPr/>
        </p:nvSpPr>
        <p:spPr>
          <a:xfrm>
            <a:off x="1929540" y="4125220"/>
            <a:ext cx="3809961" cy="1256320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216000" tIns="216000" rIns="216000" bIns="21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1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Pregled poslovnega okolja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300" spc="0" dirty="0">
                <a:solidFill>
                  <a:srgbClr val="0B355D"/>
                </a:solidFill>
                <a:latin typeface="Montserrat"/>
              </a:rPr>
              <a:t>Pregled operativnega okolja,</a:t>
            </a:r>
            <a:br>
              <a:rPr lang="sl-SI" sz="1300" spc="0" dirty="0">
                <a:solidFill>
                  <a:srgbClr val="0B355D"/>
                </a:solidFill>
                <a:latin typeface="Montserrat"/>
              </a:rPr>
            </a:br>
            <a:r>
              <a:rPr lang="sl-SI" sz="1300" spc="0" dirty="0">
                <a:solidFill>
                  <a:srgbClr val="0B355D"/>
                </a:solidFill>
                <a:latin typeface="Montserrat"/>
              </a:rPr>
              <a:t>dostopnosti trga</a:t>
            </a:r>
            <a:br>
              <a:rPr lang="sl-SI" sz="1300" spc="0" dirty="0">
                <a:solidFill>
                  <a:srgbClr val="0B355D"/>
                </a:solidFill>
                <a:latin typeface="Montserrat"/>
              </a:rPr>
            </a:br>
            <a:r>
              <a:rPr lang="sl-SI" sz="1300" spc="0" dirty="0">
                <a:solidFill>
                  <a:srgbClr val="0B355D"/>
                </a:solidFill>
                <a:latin typeface="Montserrat"/>
              </a:rPr>
              <a:t>in trgovinskih ovir.</a:t>
            </a:r>
          </a:p>
        </p:txBody>
      </p:sp>
      <p:sp>
        <p:nvSpPr>
          <p:cNvPr id="64" name="Espace réservé du texte 7">
            <a:extLst>
              <a:ext uri="{FF2B5EF4-FFF2-40B4-BE49-F238E27FC236}">
                <a16:creationId xmlns:a16="http://schemas.microsoft.com/office/drawing/2014/main" id="{1C65AD65-118D-5AD1-D40D-2AD05CE9223B}"/>
              </a:ext>
            </a:extLst>
          </p:cNvPr>
          <p:cNvSpPr txBox="1">
            <a:spLocks/>
          </p:cNvSpPr>
          <p:nvPr/>
        </p:nvSpPr>
        <p:spPr>
          <a:xfrm>
            <a:off x="1929540" y="5354154"/>
            <a:ext cx="3842342" cy="1269964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216000" tIns="216000" rIns="216000" bIns="21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1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 ocenjevanja države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Kompleksni podatki so poenostavljeni</a:t>
            </a:r>
            <a:b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 jasen sistem razvrščanja,</a:t>
            </a:r>
            <a:b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ki olajša razlago in odločanje.</a:t>
            </a:r>
          </a:p>
        </p:txBody>
      </p:sp>
      <p:sp>
        <p:nvSpPr>
          <p:cNvPr id="66" name="Espace réservé du texte 7">
            <a:extLst>
              <a:ext uri="{FF2B5EF4-FFF2-40B4-BE49-F238E27FC236}">
                <a16:creationId xmlns:a16="http://schemas.microsoft.com/office/drawing/2014/main" id="{DFB3C55B-50EF-349D-4B78-7A0150B2BF62}"/>
              </a:ext>
            </a:extLst>
          </p:cNvPr>
          <p:cNvSpPr txBox="1">
            <a:spLocks/>
          </p:cNvSpPr>
          <p:nvPr/>
        </p:nvSpPr>
        <p:spPr>
          <a:xfrm>
            <a:off x="1919843" y="6644659"/>
            <a:ext cx="3951008" cy="118823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216000" tIns="216000" rIns="216000" bIns="21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1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Analiza političnih razmer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Analiza upravljanja, zakonodaje</a:t>
            </a:r>
            <a:b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 političnih dogodkov,</a:t>
            </a:r>
            <a:b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ki vplivajo na poslovna tveganja.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2FD043C-0B04-F959-100C-D397C1193315}"/>
              </a:ext>
            </a:extLst>
          </p:cNvPr>
          <p:cNvGrpSpPr/>
          <p:nvPr/>
        </p:nvGrpSpPr>
        <p:grpSpPr>
          <a:xfrm>
            <a:off x="-6620211" y="4716794"/>
            <a:ext cx="4020139" cy="3869460"/>
            <a:chOff x="-5427" y="4226519"/>
            <a:chExt cx="6863427" cy="3869460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0979038-5F14-18AD-A3EB-8DE0575556C1}"/>
                </a:ext>
              </a:extLst>
            </p:cNvPr>
            <p:cNvCxnSpPr>
              <a:cxnSpLocks/>
            </p:cNvCxnSpPr>
            <p:nvPr/>
          </p:nvCxnSpPr>
          <p:spPr>
            <a:xfrm>
              <a:off x="-5427" y="4226519"/>
              <a:ext cx="6863427" cy="0"/>
            </a:xfrm>
            <a:prstGeom prst="line">
              <a:avLst/>
            </a:prstGeom>
            <a:ln w="12700">
              <a:solidFill>
                <a:srgbClr val="E9EAE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91E7BBD-445A-4A47-5231-C92416F50129}"/>
                </a:ext>
              </a:extLst>
            </p:cNvPr>
            <p:cNvCxnSpPr>
              <a:cxnSpLocks/>
            </p:cNvCxnSpPr>
            <p:nvPr/>
          </p:nvCxnSpPr>
          <p:spPr>
            <a:xfrm>
              <a:off x="-5427" y="5535628"/>
              <a:ext cx="6863427" cy="0"/>
            </a:xfrm>
            <a:prstGeom prst="line">
              <a:avLst/>
            </a:prstGeom>
            <a:ln w="12700">
              <a:solidFill>
                <a:srgbClr val="E9EAE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4A4A0210-915E-8BF2-9843-5B661411EA30}"/>
                </a:ext>
              </a:extLst>
            </p:cNvPr>
            <p:cNvCxnSpPr>
              <a:cxnSpLocks/>
            </p:cNvCxnSpPr>
            <p:nvPr/>
          </p:nvCxnSpPr>
          <p:spPr>
            <a:xfrm>
              <a:off x="-5427" y="6860628"/>
              <a:ext cx="6863427" cy="0"/>
            </a:xfrm>
            <a:prstGeom prst="line">
              <a:avLst/>
            </a:prstGeom>
            <a:ln w="12700">
              <a:solidFill>
                <a:srgbClr val="E9EAE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886BF08-D988-7A74-7830-EC7E4B2F0594}"/>
                </a:ext>
              </a:extLst>
            </p:cNvPr>
            <p:cNvCxnSpPr>
              <a:cxnSpLocks/>
            </p:cNvCxnSpPr>
            <p:nvPr/>
          </p:nvCxnSpPr>
          <p:spPr>
            <a:xfrm>
              <a:off x="-5427" y="8095979"/>
              <a:ext cx="6863427" cy="0"/>
            </a:xfrm>
            <a:prstGeom prst="line">
              <a:avLst/>
            </a:prstGeom>
            <a:ln w="12700">
              <a:solidFill>
                <a:srgbClr val="E9EAE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373BF7F4-56A0-D2DF-D44D-032805080B66}"/>
              </a:ext>
            </a:extLst>
          </p:cNvPr>
          <p:cNvSpPr txBox="1">
            <a:spLocks/>
          </p:cNvSpPr>
          <p:nvPr/>
        </p:nvSpPr>
        <p:spPr>
          <a:xfrm>
            <a:off x="1871637" y="7951657"/>
            <a:ext cx="4031468" cy="1203882"/>
          </a:xfrm>
          <a:prstGeom prst="roundRect">
            <a:avLst>
              <a:gd name="adj" fmla="val 0"/>
            </a:avLst>
          </a:prstGeom>
          <a:noFill/>
          <a:ln w="12700">
            <a:noFill/>
          </a:ln>
        </p:spPr>
        <p:txBody>
          <a:bodyPr vert="horz" lIns="216000" tIns="216000" rIns="216000" bIns="216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1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Vzorci preteklih plačilnih navad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Pregled plačilnih navad v državi skozi čas, kot podlaga za napovedovanje</a:t>
            </a:r>
            <a:b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</a:br>
            <a:r>
              <a:rPr kumimoji="0" lang="sl-SI" sz="1300" b="0" i="0" u="none" strike="noStrike" cap="none" spc="0" normalizeH="0" noProof="0" dirty="0">
                <a:ln>
                  <a:noFill/>
                </a:ln>
                <a:solidFill>
                  <a:srgbClr val="0B355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prihodnje zanesljivosti.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5C8693-92D2-24EB-ACDF-619DDB7E9C6C}"/>
              </a:ext>
            </a:extLst>
          </p:cNvPr>
          <p:cNvSpPr txBox="1"/>
          <p:nvPr/>
        </p:nvSpPr>
        <p:spPr>
          <a:xfrm>
            <a:off x="147852" y="202338"/>
            <a:ext cx="6318333" cy="35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spcBef>
                <a:spcPts val="600"/>
              </a:spcBef>
            </a:pPr>
            <a:r>
              <a:rPr lang="sl-SI" sz="1400" dirty="0">
                <a:solidFill>
                  <a:srgbClr val="1C355E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POSLOVNE </a:t>
            </a:r>
            <a:r>
              <a:rPr lang="sl-SI" sz="1400" dirty="0">
                <a:solidFill>
                  <a:srgbClr val="00A19C"/>
                </a:solidFill>
                <a:effectLst/>
                <a:latin typeface="Montserrat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INFORMACIJE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497E06-CB9A-EFDD-71E5-71ECD605149F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2" name="Picture 21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C8AC62A4-23D3-F85E-8578-231B3F7704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636" y="19023"/>
            <a:ext cx="1686720" cy="76104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2041F09-02D3-D739-769E-3C56CF5A73E9}"/>
              </a:ext>
            </a:extLst>
          </p:cNvPr>
          <p:cNvSpPr/>
          <p:nvPr/>
        </p:nvSpPr>
        <p:spPr>
          <a:xfrm>
            <a:off x="237744" y="518160"/>
            <a:ext cx="223266" cy="65818"/>
          </a:xfrm>
          <a:prstGeom prst="rect">
            <a:avLst/>
          </a:prstGeom>
          <a:solidFill>
            <a:srgbClr val="00A19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Espace réservé du texte 7">
            <a:extLst>
              <a:ext uri="{FF2B5EF4-FFF2-40B4-BE49-F238E27FC236}">
                <a16:creationId xmlns:a16="http://schemas.microsoft.com/office/drawing/2014/main" id="{E773C077-135A-507F-55F5-12F33199C871}"/>
              </a:ext>
            </a:extLst>
          </p:cNvPr>
          <p:cNvSpPr txBox="1">
            <a:spLocks/>
          </p:cNvSpPr>
          <p:nvPr/>
        </p:nvSpPr>
        <p:spPr>
          <a:xfrm>
            <a:off x="-5427" y="9438566"/>
            <a:ext cx="6863427" cy="499517"/>
          </a:xfrm>
          <a:prstGeom prst="roundRect">
            <a:avLst>
              <a:gd name="adj" fmla="val 0"/>
            </a:avLst>
          </a:prstGeom>
          <a:solidFill>
            <a:srgbClr val="00A19C"/>
          </a:solidFill>
          <a:ln w="12700">
            <a:noFill/>
          </a:ln>
        </p:spPr>
        <p:txBody>
          <a:bodyPr vert="horz" lIns="180000" tIns="180000" rIns="180000" bIns="18000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Century Gothic" panose="020B0502020202020204" pitchFamily="34" charset="0"/>
              <a:buChar char=" "/>
              <a:defRPr sz="1600" b="0" kern="1200" cap="none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10000"/>
              </a:lnSpc>
              <a:spcBef>
                <a:spcPts val="1800"/>
              </a:spcBef>
              <a:buClr>
                <a:schemeClr val="accent3"/>
              </a:buClr>
              <a:buFont typeface="Century Gothic" panose="020B0502020202020204" pitchFamily="34" charset="0"/>
              <a:buChar char=" "/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48418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9842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‒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25571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›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None/>
              <a:tabLst/>
              <a:defRPr/>
            </a:pPr>
            <a:r>
              <a:rPr kumimoji="0" lang="sl-SI" sz="1050" b="1" i="0" u="none" strike="noStrike" cap="none" normalizeH="0" noProof="0" dirty="0">
                <a:ln>
                  <a:noFill/>
                </a:ln>
                <a:effectLst/>
                <a:uLnTx/>
                <a:uFillTx/>
                <a:latin typeface="Montserrat"/>
                <a:ea typeface="+mn-ea"/>
                <a:cs typeface="+mn-cs"/>
              </a:rPr>
              <a:t>Za več informacij se obrnite na naše svetovalce.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56AB1E1-8741-FB77-5EF3-B20F61753C84}"/>
              </a:ext>
            </a:extLst>
          </p:cNvPr>
          <p:cNvGrpSpPr/>
          <p:nvPr/>
        </p:nvGrpSpPr>
        <p:grpSpPr>
          <a:xfrm>
            <a:off x="606640" y="2828204"/>
            <a:ext cx="988042" cy="970089"/>
            <a:chOff x="4733223" y="3023994"/>
            <a:chExt cx="1011927" cy="1011927"/>
          </a:xfrm>
        </p:grpSpPr>
        <p:pic>
          <p:nvPicPr>
            <p:cNvPr id="37" name="Image 12" descr="preencoded.png">
              <a:extLst>
                <a:ext uri="{FF2B5EF4-FFF2-40B4-BE49-F238E27FC236}">
                  <a16:creationId xmlns:a16="http://schemas.microsoft.com/office/drawing/2014/main" id="{AFECC870-12AB-C056-010A-8BE75163316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85623" y="3023994"/>
              <a:ext cx="859527" cy="859527"/>
            </a:xfrm>
            <a:prstGeom prst="rect">
              <a:avLst/>
            </a:prstGeom>
          </p:spPr>
        </p:pic>
        <p:pic>
          <p:nvPicPr>
            <p:cNvPr id="38" name="Image 13" descr="preencoded.png">
              <a:extLst>
                <a:ext uri="{FF2B5EF4-FFF2-40B4-BE49-F238E27FC236}">
                  <a16:creationId xmlns:a16="http://schemas.microsoft.com/office/drawing/2014/main" id="{1DDCA120-84EF-2FAE-7D55-4356CCDA23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733223" y="3176394"/>
              <a:ext cx="859527" cy="859527"/>
            </a:xfrm>
            <a:prstGeom prst="rect">
              <a:avLst/>
            </a:prstGeom>
          </p:spPr>
        </p:pic>
        <p:pic>
          <p:nvPicPr>
            <p:cNvPr id="28" name="Graphic 27" descr="Supply And Demand outline">
              <a:extLst>
                <a:ext uri="{FF2B5EF4-FFF2-40B4-BE49-F238E27FC236}">
                  <a16:creationId xmlns:a16="http://schemas.microsoft.com/office/drawing/2014/main" id="{0CE347CE-A0C8-AE93-BBC8-A4D1E2A69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803156" y="3255147"/>
              <a:ext cx="714095" cy="714095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E464D3A-C3A2-7FC7-247E-8DAD1E8BFEE9}"/>
              </a:ext>
            </a:extLst>
          </p:cNvPr>
          <p:cNvGrpSpPr/>
          <p:nvPr/>
        </p:nvGrpSpPr>
        <p:grpSpPr>
          <a:xfrm>
            <a:off x="606640" y="4091068"/>
            <a:ext cx="988042" cy="970089"/>
            <a:chOff x="868923" y="4382407"/>
            <a:chExt cx="1011927" cy="1011927"/>
          </a:xfrm>
        </p:grpSpPr>
        <p:pic>
          <p:nvPicPr>
            <p:cNvPr id="39" name="Image 12" descr="preencoded.png">
              <a:extLst>
                <a:ext uri="{FF2B5EF4-FFF2-40B4-BE49-F238E27FC236}">
                  <a16:creationId xmlns:a16="http://schemas.microsoft.com/office/drawing/2014/main" id="{4B7C8296-7EA9-019F-F54D-2F36D661E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323" y="4382407"/>
              <a:ext cx="859527" cy="859527"/>
            </a:xfrm>
            <a:prstGeom prst="rect">
              <a:avLst/>
            </a:prstGeom>
          </p:spPr>
        </p:pic>
        <p:pic>
          <p:nvPicPr>
            <p:cNvPr id="40" name="Image 13" descr="preencoded.png">
              <a:extLst>
                <a:ext uri="{FF2B5EF4-FFF2-40B4-BE49-F238E27FC236}">
                  <a16:creationId xmlns:a16="http://schemas.microsoft.com/office/drawing/2014/main" id="{631E410D-1AA0-0684-F472-BFAF41179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68923" y="4534807"/>
              <a:ext cx="859527" cy="859527"/>
            </a:xfrm>
            <a:prstGeom prst="rect">
              <a:avLst/>
            </a:prstGeom>
          </p:spPr>
        </p:pic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F25CF9C7-D0E7-7F41-473D-CDA0E5C7C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938856" y="4613560"/>
              <a:ext cx="714095" cy="714095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C72670A-02A9-1A1C-E5A3-B5729B9FCD4C}"/>
              </a:ext>
            </a:extLst>
          </p:cNvPr>
          <p:cNvGrpSpPr/>
          <p:nvPr/>
        </p:nvGrpSpPr>
        <p:grpSpPr>
          <a:xfrm>
            <a:off x="606640" y="6616796"/>
            <a:ext cx="988042" cy="970089"/>
            <a:chOff x="868923" y="6966696"/>
            <a:chExt cx="1011927" cy="1011927"/>
          </a:xfrm>
        </p:grpSpPr>
        <p:pic>
          <p:nvPicPr>
            <p:cNvPr id="43" name="Image 12" descr="preencoded.png">
              <a:extLst>
                <a:ext uri="{FF2B5EF4-FFF2-40B4-BE49-F238E27FC236}">
                  <a16:creationId xmlns:a16="http://schemas.microsoft.com/office/drawing/2014/main" id="{C4B2848A-7F3D-63CC-FFEF-85253F3DC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21323" y="6966696"/>
              <a:ext cx="859527" cy="859527"/>
            </a:xfrm>
            <a:prstGeom prst="rect">
              <a:avLst/>
            </a:prstGeom>
          </p:spPr>
        </p:pic>
        <p:pic>
          <p:nvPicPr>
            <p:cNvPr id="44" name="Image 13" descr="preencoded.png">
              <a:extLst>
                <a:ext uri="{FF2B5EF4-FFF2-40B4-BE49-F238E27FC236}">
                  <a16:creationId xmlns:a16="http://schemas.microsoft.com/office/drawing/2014/main" id="{6DB768E2-0F6A-1FE1-D84F-E0D06B2C2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68923" y="7119096"/>
              <a:ext cx="859527" cy="859527"/>
            </a:xfrm>
            <a:prstGeom prst="rect">
              <a:avLst/>
            </a:prstGeom>
          </p:spPr>
        </p:pic>
        <p:pic>
          <p:nvPicPr>
            <p:cNvPr id="45" name="Graphic 44">
              <a:extLst>
                <a:ext uri="{FF2B5EF4-FFF2-40B4-BE49-F238E27FC236}">
                  <a16:creationId xmlns:a16="http://schemas.microsoft.com/office/drawing/2014/main" id="{320CB9F9-85D5-E265-1FB3-5A26FD01A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rcRect/>
            <a:stretch/>
          </p:blipFill>
          <p:spPr>
            <a:xfrm>
              <a:off x="938856" y="7197849"/>
              <a:ext cx="714095" cy="714095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8ACAE1A-8996-C071-14E8-EC5C967BB3C4}"/>
              </a:ext>
            </a:extLst>
          </p:cNvPr>
          <p:cNvGrpSpPr/>
          <p:nvPr/>
        </p:nvGrpSpPr>
        <p:grpSpPr>
          <a:xfrm>
            <a:off x="606640" y="5353932"/>
            <a:ext cx="988042" cy="970089"/>
            <a:chOff x="4733223" y="5693382"/>
            <a:chExt cx="1011927" cy="1011927"/>
          </a:xfrm>
        </p:grpSpPr>
        <p:pic>
          <p:nvPicPr>
            <p:cNvPr id="46" name="Image 12" descr="preencoded.png">
              <a:extLst>
                <a:ext uri="{FF2B5EF4-FFF2-40B4-BE49-F238E27FC236}">
                  <a16:creationId xmlns:a16="http://schemas.microsoft.com/office/drawing/2014/main" id="{606FB7EF-1CC1-E839-4540-345B71ABA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85623" y="5693382"/>
              <a:ext cx="859527" cy="859527"/>
            </a:xfrm>
            <a:prstGeom prst="rect">
              <a:avLst/>
            </a:prstGeom>
          </p:spPr>
        </p:pic>
        <p:pic>
          <p:nvPicPr>
            <p:cNvPr id="47" name="Image 13" descr="preencoded.png">
              <a:extLst>
                <a:ext uri="{FF2B5EF4-FFF2-40B4-BE49-F238E27FC236}">
                  <a16:creationId xmlns:a16="http://schemas.microsoft.com/office/drawing/2014/main" id="{171726D6-A8EF-812C-99B4-893D862D81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733223" y="5845782"/>
              <a:ext cx="859527" cy="859527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A7D5C12E-68BF-F076-124F-C56265FBD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/>
          </p:blipFill>
          <p:spPr>
            <a:xfrm>
              <a:off x="4803156" y="5924535"/>
              <a:ext cx="714095" cy="714095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AC5B83B-67C5-23B2-53F6-AC5189FA89FA}"/>
              </a:ext>
            </a:extLst>
          </p:cNvPr>
          <p:cNvGrpSpPr/>
          <p:nvPr/>
        </p:nvGrpSpPr>
        <p:grpSpPr>
          <a:xfrm>
            <a:off x="606639" y="7879662"/>
            <a:ext cx="1053690" cy="974286"/>
            <a:chOff x="4733223" y="8269940"/>
            <a:chExt cx="1079162" cy="1016305"/>
          </a:xfrm>
        </p:grpSpPr>
        <p:pic>
          <p:nvPicPr>
            <p:cNvPr id="32" name="Graphic 31" descr="Stopwatch 75% outline">
              <a:extLst>
                <a:ext uri="{FF2B5EF4-FFF2-40B4-BE49-F238E27FC236}">
                  <a16:creationId xmlns:a16="http://schemas.microsoft.com/office/drawing/2014/main" id="{6C213325-E6E4-3719-135D-3C185CF91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4897985" y="8269940"/>
              <a:ext cx="914400" cy="914400"/>
            </a:xfrm>
            <a:prstGeom prst="rect">
              <a:avLst/>
            </a:prstGeom>
          </p:spPr>
        </p:pic>
        <p:pic>
          <p:nvPicPr>
            <p:cNvPr id="49" name="Image 12" descr="preencoded.png">
              <a:extLst>
                <a:ext uri="{FF2B5EF4-FFF2-40B4-BE49-F238E27FC236}">
                  <a16:creationId xmlns:a16="http://schemas.microsoft.com/office/drawing/2014/main" id="{DCA1119C-42D1-F42A-E7E7-28E2D7289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85623" y="8274318"/>
              <a:ext cx="859527" cy="859527"/>
            </a:xfrm>
            <a:prstGeom prst="rect">
              <a:avLst/>
            </a:prstGeom>
          </p:spPr>
        </p:pic>
        <p:pic>
          <p:nvPicPr>
            <p:cNvPr id="50" name="Image 13" descr="preencoded.png">
              <a:extLst>
                <a:ext uri="{FF2B5EF4-FFF2-40B4-BE49-F238E27FC236}">
                  <a16:creationId xmlns:a16="http://schemas.microsoft.com/office/drawing/2014/main" id="{9C1A6C7A-AF0C-DF2C-FD57-1B4100F18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733223" y="8426718"/>
              <a:ext cx="859527" cy="859527"/>
            </a:xfrm>
            <a:prstGeom prst="rect">
              <a:avLst/>
            </a:prstGeom>
          </p:spPr>
        </p:pic>
        <p:pic>
          <p:nvPicPr>
            <p:cNvPr id="51" name="Graphic 50">
              <a:extLst>
                <a:ext uri="{FF2B5EF4-FFF2-40B4-BE49-F238E27FC236}">
                  <a16:creationId xmlns:a16="http://schemas.microsoft.com/office/drawing/2014/main" id="{18AC7BB5-810C-67E5-CB8D-E3B811034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/>
          </p:blipFill>
          <p:spPr>
            <a:xfrm>
              <a:off x="4803156" y="8505471"/>
              <a:ext cx="714095" cy="7140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118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8EBCFDD8052B4E818424F4E1C72BE2" ma:contentTypeVersion="14" ma:contentTypeDescription="Crée un document." ma:contentTypeScope="" ma:versionID="be490b2765867dd6e38312e01b985c94">
  <xsd:schema xmlns:xsd="http://www.w3.org/2001/XMLSchema" xmlns:xs="http://www.w3.org/2001/XMLSchema" xmlns:p="http://schemas.microsoft.com/office/2006/metadata/properties" xmlns:ns2="c2577502-f53b-44e8-9807-086f24593d95" xmlns:ns3="d3a82790-986e-4837-839c-7423f2998c95" targetNamespace="http://schemas.microsoft.com/office/2006/metadata/properties" ma:root="true" ma:fieldsID="f42f9945979a7ca98c463fa78b67df26" ns2:_="" ns3:_="">
    <xsd:import namespace="c2577502-f53b-44e8-9807-086f24593d95"/>
    <xsd:import namespace="d3a82790-986e-4837-839c-7423f2998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577502-f53b-44e8-9807-086f24593d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Balises d’images" ma:readOnly="false" ma:fieldId="{5cf76f15-5ced-4ddc-b409-7134ff3c332f}" ma:taxonomyMulti="true" ma:sspId="9bac6d0e-2c5d-4aea-9399-be913ffdea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a82790-986e-4837-839c-7423f2998c9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af9bdfb-9e8a-4a85-8cdc-a97c60821fd4}" ma:internalName="TaxCatchAll" ma:showField="CatchAllData" ma:web="d3a82790-986e-4837-839c-7423f2998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2577502-f53b-44e8-9807-086f24593d95">
      <Terms xmlns="http://schemas.microsoft.com/office/infopath/2007/PartnerControls"/>
    </lcf76f155ced4ddcb4097134ff3c332f>
    <TaxCatchAll xmlns="d3a82790-986e-4837-839c-7423f2998c95" xsi:nil="true"/>
    <SharedWithUsers xmlns="d3a82790-986e-4837-839c-7423f2998c95">
      <UserInfo>
        <DisplayName>SALLES Alexa</DisplayName>
        <AccountId>468</AccountId>
        <AccountType/>
      </UserInfo>
      <UserInfo>
        <DisplayName>HENAO BRAND Felipe</DisplayName>
        <AccountId>76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E48C021-729D-4358-A468-D0C4601763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577502-f53b-44e8-9807-086f24593d95"/>
    <ds:schemaRef ds:uri="d3a82790-986e-4837-839c-7423f2998c9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81B9E7-FB9E-424F-8217-02D72FDEB9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DD7512-5280-46DA-8D83-4317DB44E564}">
  <ds:schemaRefs>
    <ds:schemaRef ds:uri="http://purl.org/dc/terms/"/>
    <ds:schemaRef ds:uri="http://purl.org/dc/dcmitype/"/>
    <ds:schemaRef ds:uri="http://schemas.microsoft.com/office/2006/metadata/properties"/>
    <ds:schemaRef ds:uri="0073dafa-9772-4d8c-b29b-afa49bf520cd"/>
    <ds:schemaRef ds:uri="http://schemas.microsoft.com/office/2006/documentManagement/types"/>
    <ds:schemaRef ds:uri="http://purl.org/dc/elements/1.1/"/>
    <ds:schemaRef ds:uri="ad894a04-861f-49b0-9e3a-06ac0c3c5238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c2577502-f53b-44e8-9807-086f24593d95"/>
    <ds:schemaRef ds:uri="d3a82790-986e-4837-839c-7423f2998c9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2825</TotalTime>
  <Words>288</Words>
  <Application>Microsoft Office PowerPoint</Application>
  <PresentationFormat>A4 Paper (210x297 mm)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Montserrat</vt:lpstr>
      <vt:lpstr>Montserrat SemiBold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Country Risk Assessments</dc:title>
  <dc:creator>Frank Edge</dc:creator>
  <cp:lastModifiedBy>BADNJEVIC Sabina</cp:lastModifiedBy>
  <cp:revision>82</cp:revision>
  <dcterms:created xsi:type="dcterms:W3CDTF">2024-04-22T12:51:13Z</dcterms:created>
  <dcterms:modified xsi:type="dcterms:W3CDTF">2024-10-25T10:48:55Z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631efb-39c2-48e2-ad25-a3fdc067b3fa_Enabled">
    <vt:lpwstr>true</vt:lpwstr>
  </property>
  <property fmtid="{D5CDD505-2E9C-101B-9397-08002B2CF9AE}" pid="3" name="MSIP_Label_06631efb-39c2-48e2-ad25-a3fdc067b3fa_SetDate">
    <vt:lpwstr>2024-05-17T08:18:34Z</vt:lpwstr>
  </property>
  <property fmtid="{D5CDD505-2E9C-101B-9397-08002B2CF9AE}" pid="4" name="MSIP_Label_06631efb-39c2-48e2-ad25-a3fdc067b3fa_Method">
    <vt:lpwstr>Privileged</vt:lpwstr>
  </property>
  <property fmtid="{D5CDD505-2E9C-101B-9397-08002B2CF9AE}" pid="5" name="MSIP_Label_06631efb-39c2-48e2-ad25-a3fdc067b3fa_Name">
    <vt:lpwstr>Confidential</vt:lpwstr>
  </property>
  <property fmtid="{D5CDD505-2E9C-101B-9397-08002B2CF9AE}" pid="6" name="MSIP_Label_06631efb-39c2-48e2-ad25-a3fdc067b3fa_SiteId">
    <vt:lpwstr>1e7aeb3b-24a6-4c97-9062-0135644f0526</vt:lpwstr>
  </property>
  <property fmtid="{D5CDD505-2E9C-101B-9397-08002B2CF9AE}" pid="7" name="MSIP_Label_06631efb-39c2-48e2-ad25-a3fdc067b3fa_ActionId">
    <vt:lpwstr>fb71f98a-2154-4963-a0b1-74c44f9fe656</vt:lpwstr>
  </property>
  <property fmtid="{D5CDD505-2E9C-101B-9397-08002B2CF9AE}" pid="8" name="MSIP_Label_06631efb-39c2-48e2-ad25-a3fdc067b3fa_ContentBits">
    <vt:lpwstr>0</vt:lpwstr>
  </property>
  <property fmtid="{D5CDD505-2E9C-101B-9397-08002B2CF9AE}" pid="9" name="ContentTypeId">
    <vt:lpwstr>0x0101003E8EBCFDD8052B4E818424F4E1C72BE2</vt:lpwstr>
  </property>
  <property fmtid="{D5CDD505-2E9C-101B-9397-08002B2CF9AE}" pid="10" name="MediaServiceImageTags">
    <vt:lpwstr/>
  </property>
</Properties>
</file>