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9.svg" ContentType="image/svg"/>
  <Override PartName="/ppt/media/image13.svg" ContentType="image/svg"/>
  <Override PartName="/ppt/media/image15.svg" ContentType="image/svg"/>
  <Override PartName="/ppt/media/image17.svg" ContentType="image/svg"/>
  <Override PartName="/ppt/media/image19.svg" ContentType="image/svg"/>
  <Override PartName="/ppt/media/image21.svg" ContentType="image/svg"/>
  <Override PartName="/ppt/media/image23.svg" ContentType="image/svg"/>
  <Override PartName="/ppt/media/image25.svg" ContentType="image/svg"/>
  <Override PartName="/ppt/media/image27.svg" ContentType="image/svg"/>
  <Override PartName="/ppt/media/image29.svg" ContentType="image/svg"/>
  <Override PartName="/ppt/media/image31.svg" ContentType="image/svg"/>
  <Override PartName="/ppt/media/image33.svg" ContentType="image/svg"/>
  <Override PartName="/ppt/media/image35.svg" ContentType="image/svg"/>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61" r:id="rId5"/>
    <p:sldId id="262"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5118C94-B6B5-8FBD-AB0E-9D7E4C0D9A7D}" name="Utilisateur invité" initials="Ui" userId="S::urn:spo:anon#3a942b9585d89bdf1c63001def44226c481b7b980804051df39be3cb0aa18e7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A19C"/>
    <a:srgbClr val="64C1D5"/>
    <a:srgbClr val="1A4D72"/>
    <a:srgbClr val="1C355E"/>
    <a:srgbClr val="8C9AAF"/>
    <a:srgbClr val="F34530"/>
    <a:srgbClr val="F59A32"/>
    <a:srgbClr val="F74C00"/>
    <a:srgbClr val="A0A0A1"/>
    <a:srgbClr val="FFA1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46B6E3-1267-4B60-FE75-32C166ACE30A}" v="27" dt="2024-05-30T15:20:31.8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033" autoAdjust="0"/>
  </p:normalViewPr>
  <p:slideViewPr>
    <p:cSldViewPr snapToGrid="0">
      <p:cViewPr varScale="1">
        <p:scale>
          <a:sx n="109" d="100"/>
          <a:sy n="109" d="100"/>
        </p:scale>
        <p:origin x="42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0C2F53F-D504-488E-978D-335DB97E4693}" type="datetimeFigureOut">
              <a:rPr lang="en-GB" smtClean="0"/>
              <a:t>05/07/2024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972234-52FF-485D-9238-10AB189E32BB}" type="slidenum">
              <a:rPr lang="en-GB" smtClean="0"/>
              <a:t>‹#›</a:t>
            </a:fld>
            <a:endParaRPr lang="en-GB" dirty="0"/>
          </a:p>
        </p:txBody>
      </p:sp>
    </p:spTree>
    <p:extLst>
      <p:ext uri="{BB962C8B-B14F-4D97-AF65-F5344CB8AC3E}">
        <p14:creationId xmlns:p14="http://schemas.microsoft.com/office/powerpoint/2010/main" val="1163252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C2F53F-D504-488E-978D-335DB97E4693}" type="datetimeFigureOut">
              <a:rPr lang="en-GB" smtClean="0"/>
              <a:t>05/07/2024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972234-52FF-485D-9238-10AB189E32BB}" type="slidenum">
              <a:rPr lang="en-GB" smtClean="0"/>
              <a:t>‹#›</a:t>
            </a:fld>
            <a:endParaRPr lang="en-GB" dirty="0"/>
          </a:p>
        </p:txBody>
      </p:sp>
    </p:spTree>
    <p:extLst>
      <p:ext uri="{BB962C8B-B14F-4D97-AF65-F5344CB8AC3E}">
        <p14:creationId xmlns:p14="http://schemas.microsoft.com/office/powerpoint/2010/main" val="199160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C2F53F-D504-488E-978D-335DB97E4693}" type="datetimeFigureOut">
              <a:rPr lang="en-GB" smtClean="0"/>
              <a:t>05/07/2024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972234-52FF-485D-9238-10AB189E32BB}" type="slidenum">
              <a:rPr lang="en-GB" smtClean="0"/>
              <a:t>‹#›</a:t>
            </a:fld>
            <a:endParaRPr lang="en-GB" dirty="0"/>
          </a:p>
        </p:txBody>
      </p:sp>
    </p:spTree>
    <p:extLst>
      <p:ext uri="{BB962C8B-B14F-4D97-AF65-F5344CB8AC3E}">
        <p14:creationId xmlns:p14="http://schemas.microsoft.com/office/powerpoint/2010/main" val="810897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C2F53F-D504-488E-978D-335DB97E4693}" type="datetimeFigureOut">
              <a:rPr lang="en-GB" smtClean="0"/>
              <a:t>05/07/2024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972234-52FF-485D-9238-10AB189E32BB}" type="slidenum">
              <a:rPr lang="en-GB" smtClean="0"/>
              <a:t>‹#›</a:t>
            </a:fld>
            <a:endParaRPr lang="en-GB" dirty="0"/>
          </a:p>
        </p:txBody>
      </p:sp>
    </p:spTree>
    <p:extLst>
      <p:ext uri="{BB962C8B-B14F-4D97-AF65-F5344CB8AC3E}">
        <p14:creationId xmlns:p14="http://schemas.microsoft.com/office/powerpoint/2010/main" val="2178773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C2F53F-D504-488E-978D-335DB97E4693}" type="datetimeFigureOut">
              <a:rPr lang="en-GB" smtClean="0"/>
              <a:t>05/07/2024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972234-52FF-485D-9238-10AB189E32BB}" type="slidenum">
              <a:rPr lang="en-GB" smtClean="0"/>
              <a:t>‹#›</a:t>
            </a:fld>
            <a:endParaRPr lang="en-GB" dirty="0"/>
          </a:p>
        </p:txBody>
      </p:sp>
    </p:spTree>
    <p:extLst>
      <p:ext uri="{BB962C8B-B14F-4D97-AF65-F5344CB8AC3E}">
        <p14:creationId xmlns:p14="http://schemas.microsoft.com/office/powerpoint/2010/main" val="1189274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0C2F53F-D504-488E-978D-335DB97E4693}" type="datetimeFigureOut">
              <a:rPr lang="en-GB" smtClean="0"/>
              <a:t>05/07/2024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8972234-52FF-485D-9238-10AB189E32BB}" type="slidenum">
              <a:rPr lang="en-GB" smtClean="0"/>
              <a:t>‹#›</a:t>
            </a:fld>
            <a:endParaRPr lang="en-GB" dirty="0"/>
          </a:p>
        </p:txBody>
      </p:sp>
    </p:spTree>
    <p:extLst>
      <p:ext uri="{BB962C8B-B14F-4D97-AF65-F5344CB8AC3E}">
        <p14:creationId xmlns:p14="http://schemas.microsoft.com/office/powerpoint/2010/main" val="1875921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0C2F53F-D504-488E-978D-335DB97E4693}" type="datetimeFigureOut">
              <a:rPr lang="en-GB" smtClean="0"/>
              <a:t>05/07/2024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D8972234-52FF-485D-9238-10AB189E32BB}" type="slidenum">
              <a:rPr lang="en-GB" smtClean="0"/>
              <a:t>‹#›</a:t>
            </a:fld>
            <a:endParaRPr lang="en-GB" dirty="0"/>
          </a:p>
        </p:txBody>
      </p:sp>
    </p:spTree>
    <p:extLst>
      <p:ext uri="{BB962C8B-B14F-4D97-AF65-F5344CB8AC3E}">
        <p14:creationId xmlns:p14="http://schemas.microsoft.com/office/powerpoint/2010/main" val="2912106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0C2F53F-D504-488E-978D-335DB97E4693}" type="datetimeFigureOut">
              <a:rPr lang="en-GB" smtClean="0"/>
              <a:t>05/07/2024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D8972234-52FF-485D-9238-10AB189E32BB}" type="slidenum">
              <a:rPr lang="en-GB" smtClean="0"/>
              <a:t>‹#›</a:t>
            </a:fld>
            <a:endParaRPr lang="en-GB" dirty="0"/>
          </a:p>
        </p:txBody>
      </p:sp>
    </p:spTree>
    <p:extLst>
      <p:ext uri="{BB962C8B-B14F-4D97-AF65-F5344CB8AC3E}">
        <p14:creationId xmlns:p14="http://schemas.microsoft.com/office/powerpoint/2010/main" val="4069798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C2F53F-D504-488E-978D-335DB97E4693}" type="datetimeFigureOut">
              <a:rPr lang="en-GB" smtClean="0"/>
              <a:t>05/07/2024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D8972234-52FF-485D-9238-10AB189E32BB}" type="slidenum">
              <a:rPr lang="en-GB" smtClean="0"/>
              <a:t>‹#›</a:t>
            </a:fld>
            <a:endParaRPr lang="en-GB" dirty="0"/>
          </a:p>
        </p:txBody>
      </p:sp>
    </p:spTree>
    <p:extLst>
      <p:ext uri="{BB962C8B-B14F-4D97-AF65-F5344CB8AC3E}">
        <p14:creationId xmlns:p14="http://schemas.microsoft.com/office/powerpoint/2010/main" val="1270183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0C2F53F-D504-488E-978D-335DB97E4693}" type="datetimeFigureOut">
              <a:rPr lang="en-GB" smtClean="0"/>
              <a:t>05/07/2024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8972234-52FF-485D-9238-10AB189E32BB}" type="slidenum">
              <a:rPr lang="en-GB" smtClean="0"/>
              <a:t>‹#›</a:t>
            </a:fld>
            <a:endParaRPr lang="en-GB" dirty="0"/>
          </a:p>
        </p:txBody>
      </p:sp>
    </p:spTree>
    <p:extLst>
      <p:ext uri="{BB962C8B-B14F-4D97-AF65-F5344CB8AC3E}">
        <p14:creationId xmlns:p14="http://schemas.microsoft.com/office/powerpoint/2010/main" val="2233808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0C2F53F-D504-488E-978D-335DB97E4693}" type="datetimeFigureOut">
              <a:rPr lang="en-GB" smtClean="0"/>
              <a:t>05/07/2024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8972234-52FF-485D-9238-10AB189E32BB}" type="slidenum">
              <a:rPr lang="en-GB" smtClean="0"/>
              <a:t>‹#›</a:t>
            </a:fld>
            <a:endParaRPr lang="en-GB" dirty="0"/>
          </a:p>
        </p:txBody>
      </p:sp>
    </p:spTree>
    <p:extLst>
      <p:ext uri="{BB962C8B-B14F-4D97-AF65-F5344CB8AC3E}">
        <p14:creationId xmlns:p14="http://schemas.microsoft.com/office/powerpoint/2010/main" val="3816779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B0C2F53F-D504-488E-978D-335DB97E4693}" type="datetimeFigureOut">
              <a:rPr lang="en-GB" smtClean="0"/>
              <a:t>05/07/2024</a:t>
            </a:fld>
            <a:endParaRPr lang="en-GB" dirty="0"/>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D8972234-52FF-485D-9238-10AB189E32BB}" type="slidenum">
              <a:rPr lang="en-GB" smtClean="0"/>
              <a:t>‹#›</a:t>
            </a:fld>
            <a:endParaRPr lang="en-GB" dirty="0"/>
          </a:p>
        </p:txBody>
      </p:sp>
    </p:spTree>
    <p:extLst>
      <p:ext uri="{BB962C8B-B14F-4D97-AF65-F5344CB8AC3E}">
        <p14:creationId xmlns:p14="http://schemas.microsoft.com/office/powerpoint/2010/main" val="13260485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18" Type="http://schemas.openxmlformats.org/officeDocument/2006/relationships/image" Target="../media/image23.svg"/><Relationship Id="rId26" Type="http://schemas.openxmlformats.org/officeDocument/2006/relationships/image" Target="../media/image31.svg"/><Relationship Id="rId3" Type="http://schemas.openxmlformats.org/officeDocument/2006/relationships/image" Target="../media/image2.svg"/><Relationship Id="rId21" Type="http://schemas.openxmlformats.org/officeDocument/2006/relationships/image" Target="../media/image26.png"/><Relationship Id="rId7" Type="http://schemas.openxmlformats.org/officeDocument/2006/relationships/image" Target="../media/image12.png"/><Relationship Id="rId12" Type="http://schemas.openxmlformats.org/officeDocument/2006/relationships/image" Target="../media/image17.svg"/><Relationship Id="rId17" Type="http://schemas.openxmlformats.org/officeDocument/2006/relationships/image" Target="../media/image22.png"/><Relationship Id="rId25" Type="http://schemas.openxmlformats.org/officeDocument/2006/relationships/image" Target="../media/image30.png"/><Relationship Id="rId2" Type="http://schemas.openxmlformats.org/officeDocument/2006/relationships/image" Target="../media/image1.png"/><Relationship Id="rId16" Type="http://schemas.openxmlformats.org/officeDocument/2006/relationships/image" Target="../media/image21.svg"/><Relationship Id="rId20" Type="http://schemas.openxmlformats.org/officeDocument/2006/relationships/image" Target="../media/image25.svg"/><Relationship Id="rId29"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6.png"/><Relationship Id="rId24" Type="http://schemas.openxmlformats.org/officeDocument/2006/relationships/image" Target="../media/image29.svg"/><Relationship Id="rId5" Type="http://schemas.openxmlformats.org/officeDocument/2006/relationships/image" Target="../media/image4.svg"/><Relationship Id="rId15" Type="http://schemas.openxmlformats.org/officeDocument/2006/relationships/image" Target="../media/image20.png"/><Relationship Id="rId23" Type="http://schemas.openxmlformats.org/officeDocument/2006/relationships/image" Target="../media/image28.png"/><Relationship Id="rId28" Type="http://schemas.openxmlformats.org/officeDocument/2006/relationships/image" Target="../media/image33.svg"/><Relationship Id="rId10" Type="http://schemas.openxmlformats.org/officeDocument/2006/relationships/image" Target="../media/image15.svg"/><Relationship Id="rId19"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14.png"/><Relationship Id="rId14" Type="http://schemas.openxmlformats.org/officeDocument/2006/relationships/image" Target="../media/image19.svg"/><Relationship Id="rId22" Type="http://schemas.openxmlformats.org/officeDocument/2006/relationships/image" Target="../media/image27.svg"/><Relationship Id="rId27" Type="http://schemas.openxmlformats.org/officeDocument/2006/relationships/image" Target="../media/image32.png"/><Relationship Id="rId30" Type="http://schemas.openxmlformats.org/officeDocument/2006/relationships/image" Target="../media/image3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7083178-3861-84FE-49FB-F9D0A4EEA628}"/>
              </a:ext>
            </a:extLst>
          </p:cNvPr>
          <p:cNvGrpSpPr/>
          <p:nvPr/>
        </p:nvGrpSpPr>
        <p:grpSpPr>
          <a:xfrm rot="10800000">
            <a:off x="2014536" y="0"/>
            <a:ext cx="4843464" cy="5294445"/>
            <a:chOff x="-28577" y="4611555"/>
            <a:chExt cx="4843464" cy="5294445"/>
          </a:xfrm>
        </p:grpSpPr>
        <p:pic>
          <p:nvPicPr>
            <p:cNvPr id="10" name="Image 1" descr=" ">
              <a:extLst>
                <a:ext uri="{FF2B5EF4-FFF2-40B4-BE49-F238E27FC236}">
                  <a16:creationId xmlns:a16="http://schemas.microsoft.com/office/drawing/2014/main" id="{EC3601EB-0753-BE1B-BFE2-B765DD928FAE}"/>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4651"/>
            <a:stretch/>
          </p:blipFill>
          <p:spPr>
            <a:xfrm>
              <a:off x="-28577" y="5189207"/>
              <a:ext cx="4802123" cy="4716793"/>
            </a:xfrm>
            <a:prstGeom prst="rect">
              <a:avLst/>
            </a:prstGeom>
          </p:spPr>
        </p:pic>
        <p:pic>
          <p:nvPicPr>
            <p:cNvPr id="11" name="Image 2" descr=" ">
              <a:extLst>
                <a:ext uri="{FF2B5EF4-FFF2-40B4-BE49-F238E27FC236}">
                  <a16:creationId xmlns:a16="http://schemas.microsoft.com/office/drawing/2014/main" id="{0642C624-A467-52EA-CBC6-F64D6FD63AD8}"/>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r="37530"/>
            <a:stretch/>
          </p:blipFill>
          <p:spPr>
            <a:xfrm>
              <a:off x="-28577" y="4611555"/>
              <a:ext cx="4843464" cy="5294445"/>
            </a:xfrm>
            <a:prstGeom prst="rect">
              <a:avLst/>
            </a:prstGeom>
          </p:spPr>
        </p:pic>
      </p:grpSp>
      <p:sp>
        <p:nvSpPr>
          <p:cNvPr id="35" name="Rectangle 34">
            <a:extLst>
              <a:ext uri="{FF2B5EF4-FFF2-40B4-BE49-F238E27FC236}">
                <a16:creationId xmlns:a16="http://schemas.microsoft.com/office/drawing/2014/main" id="{5F110873-480C-5855-A7F0-C28DD988A1BB}"/>
              </a:ext>
            </a:extLst>
          </p:cNvPr>
          <p:cNvSpPr/>
          <p:nvPr/>
        </p:nvSpPr>
        <p:spPr>
          <a:xfrm>
            <a:off x="0" y="6899142"/>
            <a:ext cx="6868855" cy="2961923"/>
          </a:xfrm>
          <a:prstGeom prst="rect">
            <a:avLst/>
          </a:prstGeom>
          <a:solidFill>
            <a:srgbClr val="0B355D"/>
          </a:solidFill>
          <a:ln>
            <a:solidFill>
              <a:srgbClr val="1A4D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426E52E4-7A11-11A5-AD04-1DD91E58EF89}"/>
              </a:ext>
            </a:extLst>
          </p:cNvPr>
          <p:cNvSpPr txBox="1"/>
          <p:nvPr/>
        </p:nvSpPr>
        <p:spPr>
          <a:xfrm>
            <a:off x="192390" y="753928"/>
            <a:ext cx="6385280" cy="733534"/>
          </a:xfrm>
          <a:prstGeom prst="rect">
            <a:avLst/>
          </a:prstGeom>
          <a:noFill/>
        </p:spPr>
        <p:txBody>
          <a:bodyPr wrap="square" lIns="91440" tIns="45720" rIns="91440" bIns="45720" anchor="t">
            <a:spAutoFit/>
          </a:bodyPr>
          <a:lstStyle/>
          <a:p>
            <a:pPr>
              <a:lnSpc>
                <a:spcPts val="2200"/>
              </a:lnSpc>
              <a:spcBef>
                <a:spcPts val="600"/>
              </a:spcBef>
            </a:pPr>
            <a:r>
              <a:rPr lang="sl-SI" sz="2200" b="1" dirty="0">
                <a:solidFill>
                  <a:srgbClr val="1C355E"/>
                </a:solidFill>
                <a:latin typeface="Montserrat"/>
                <a:ea typeface="Times New Roman" panose="02020603050405020304" pitchFamily="18" charset="0"/>
                <a:cs typeface="Times New Roman"/>
              </a:rPr>
              <a:t>Indeks </a:t>
            </a:r>
            <a:r>
              <a:rPr lang="sl-SI" sz="2200" b="1" dirty="0">
                <a:solidFill>
                  <a:srgbClr val="1C355E"/>
                </a:solidFill>
                <a:effectLst/>
                <a:latin typeface="Montserrat"/>
                <a:ea typeface="Times New Roman" panose="02020603050405020304" pitchFamily="18" charset="0"/>
                <a:cs typeface="Times New Roman"/>
              </a:rPr>
              <a:t>plačilnih zamud</a:t>
            </a:r>
          </a:p>
          <a:p>
            <a:pPr>
              <a:lnSpc>
                <a:spcPts val="2200"/>
              </a:lnSpc>
              <a:spcBef>
                <a:spcPts val="600"/>
              </a:spcBef>
            </a:pPr>
            <a:r>
              <a:rPr lang="sl-SI" sz="2000" b="1" dirty="0">
                <a:solidFill>
                  <a:srgbClr val="00A19C"/>
                </a:solidFill>
                <a:effectLst/>
                <a:latin typeface="Montserrat"/>
                <a:ea typeface="Times New Roman" panose="02020603050405020304" pitchFamily="18" charset="0"/>
                <a:cs typeface="Times New Roman"/>
              </a:rPr>
              <a:t>Pravočasni vpogled v plačilne navade</a:t>
            </a:r>
          </a:p>
        </p:txBody>
      </p:sp>
      <p:sp>
        <p:nvSpPr>
          <p:cNvPr id="15" name="Espace réservé du texte 7">
            <a:extLst>
              <a:ext uri="{FF2B5EF4-FFF2-40B4-BE49-F238E27FC236}">
                <a16:creationId xmlns:a16="http://schemas.microsoft.com/office/drawing/2014/main" id="{8F774025-2480-63C9-FA6C-88C95F211798}"/>
              </a:ext>
            </a:extLst>
          </p:cNvPr>
          <p:cNvSpPr txBox="1">
            <a:spLocks/>
          </p:cNvSpPr>
          <p:nvPr/>
        </p:nvSpPr>
        <p:spPr>
          <a:xfrm>
            <a:off x="147852" y="2873429"/>
            <a:ext cx="3555858" cy="1803646"/>
          </a:xfrm>
          <a:prstGeom prst="roundRect">
            <a:avLst>
              <a:gd name="adj" fmla="val 0"/>
            </a:avLst>
          </a:prstGeom>
          <a:noFill/>
          <a:ln w="12700">
            <a:noFill/>
          </a:ln>
        </p:spPr>
        <p:txBody>
          <a:bodyPr vert="horz" lIns="180000" tIns="180000" rIns="180000" bIns="180000" rtlCol="0">
            <a:noAutofit/>
          </a:bodyPr>
          <a:lstStyle>
            <a:lvl1pPr marL="0" indent="0" algn="l" defTabSz="914400" rtl="0" eaLnBrk="1" latinLnBrk="0" hangingPunct="1">
              <a:lnSpc>
                <a:spcPct val="110000"/>
              </a:lnSpc>
              <a:spcBef>
                <a:spcPts val="1000"/>
              </a:spcBef>
              <a:buFont typeface="Century Gothic" panose="020B0502020202020204" pitchFamily="34" charset="0"/>
              <a:buChar char=" "/>
              <a:defRPr sz="1600" b="0" kern="1200" cap="none" spc="100" baseline="0">
                <a:solidFill>
                  <a:schemeClr val="bg1"/>
                </a:solidFill>
                <a:latin typeface="+mn-lt"/>
                <a:ea typeface="+mn-ea"/>
                <a:cs typeface="+mn-cs"/>
              </a:defRPr>
            </a:lvl1pPr>
            <a:lvl2pPr marL="0" indent="0" algn="l" defTabSz="914400" rtl="0" eaLnBrk="1" latinLnBrk="0" hangingPunct="1">
              <a:lnSpc>
                <a:spcPct val="110000"/>
              </a:lnSpc>
              <a:spcBef>
                <a:spcPts val="1800"/>
              </a:spcBef>
              <a:buClr>
                <a:schemeClr val="accent3"/>
              </a:buClr>
              <a:buFont typeface="Century Gothic" panose="020B0502020202020204" pitchFamily="34" charset="0"/>
              <a:buChar char=" "/>
              <a:defRPr sz="1050" kern="1200">
                <a:solidFill>
                  <a:schemeClr val="bg1"/>
                </a:solidFill>
                <a:latin typeface="+mn-lt"/>
                <a:ea typeface="+mn-ea"/>
                <a:cs typeface="+mn-cs"/>
              </a:defRPr>
            </a:lvl2pPr>
            <a:lvl3pPr marL="484188" indent="0" algn="l" defTabSz="914400" rtl="0" eaLnBrk="1" latinLnBrk="0" hangingPunct="1">
              <a:lnSpc>
                <a:spcPct val="90000"/>
              </a:lnSpc>
              <a:spcBef>
                <a:spcPts val="500"/>
              </a:spcBef>
              <a:buClr>
                <a:schemeClr val="accent3"/>
              </a:buClr>
              <a:buFont typeface="Arial" panose="020B0604020202020204" pitchFamily="34" charset="0"/>
              <a:buNone/>
              <a:defRPr sz="1600" kern="1200">
                <a:solidFill>
                  <a:schemeClr val="bg1"/>
                </a:solidFill>
                <a:latin typeface="+mn-lt"/>
                <a:ea typeface="+mn-ea"/>
                <a:cs typeface="+mn-cs"/>
              </a:defRPr>
            </a:lvl3pPr>
            <a:lvl4pPr marL="984250" indent="-228600" algn="l" defTabSz="914400" rtl="0" eaLnBrk="1" latinLnBrk="0" hangingPunct="1">
              <a:lnSpc>
                <a:spcPct val="90000"/>
              </a:lnSpc>
              <a:spcBef>
                <a:spcPts val="500"/>
              </a:spcBef>
              <a:buClr>
                <a:schemeClr val="bg2"/>
              </a:buClr>
              <a:buFont typeface="Arial" panose="020B0604020202020204" pitchFamily="34" charset="0"/>
              <a:buChar char="‒"/>
              <a:defRPr sz="1400" kern="1200">
                <a:solidFill>
                  <a:schemeClr val="bg1"/>
                </a:solidFill>
                <a:latin typeface="+mn-lt"/>
                <a:ea typeface="+mn-ea"/>
                <a:cs typeface="+mn-cs"/>
              </a:defRPr>
            </a:lvl4pPr>
            <a:lvl5pPr marL="1255713" indent="-228600" algn="l" defTabSz="914400" rtl="0" eaLnBrk="1" latinLnBrk="0" hangingPunct="1">
              <a:lnSpc>
                <a:spcPct val="90000"/>
              </a:lnSpc>
              <a:spcBef>
                <a:spcPts val="500"/>
              </a:spcBef>
              <a:buClr>
                <a:schemeClr val="bg2"/>
              </a:buClr>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None/>
              <a:tabLst/>
              <a:defRPr/>
            </a:pPr>
            <a:r>
              <a:rPr lang="sl-SI" sz="1100" spc="0" dirty="0">
                <a:solidFill>
                  <a:srgbClr val="1C355E"/>
                </a:solidFill>
                <a:latin typeface="Montserrat"/>
              </a:rPr>
              <a:t>Indeks plačilnih zamud, ki ga je razvil Coface, celovito izmeri in oceni plačilno prakso podjetij v globalnem prostoru. </a:t>
            </a:r>
            <a:br>
              <a:rPr lang="sl-SI" sz="1100" spc="0" dirty="0">
                <a:solidFill>
                  <a:srgbClr val="1C355E"/>
                </a:solidFill>
                <a:latin typeface="Montserrat"/>
              </a:rPr>
            </a:br>
            <a:r>
              <a:rPr lang="sl-SI" sz="1100" spc="0" dirty="0">
                <a:solidFill>
                  <a:srgbClr val="1C355E"/>
                </a:solidFill>
                <a:latin typeface="Montserrat"/>
              </a:rPr>
              <a:t>Odraža trajanje in pogostost neplačil, resnost zahtevkov ter druge bistvene dejavnike, ki so pomembni za natančno ocenjevanje plačilnih težav.</a:t>
            </a:r>
          </a:p>
        </p:txBody>
      </p:sp>
      <p:sp>
        <p:nvSpPr>
          <p:cNvPr id="18" name="Espace réservé du texte 7">
            <a:extLst>
              <a:ext uri="{FF2B5EF4-FFF2-40B4-BE49-F238E27FC236}">
                <a16:creationId xmlns:a16="http://schemas.microsoft.com/office/drawing/2014/main" id="{970C9B2A-A5AE-734F-D056-856EF0F701F1}"/>
              </a:ext>
            </a:extLst>
          </p:cNvPr>
          <p:cNvSpPr txBox="1">
            <a:spLocks/>
          </p:cNvSpPr>
          <p:nvPr/>
        </p:nvSpPr>
        <p:spPr>
          <a:xfrm>
            <a:off x="147851" y="1372466"/>
            <a:ext cx="3520981" cy="1193952"/>
          </a:xfrm>
          <a:prstGeom prst="roundRect">
            <a:avLst>
              <a:gd name="adj" fmla="val 0"/>
            </a:avLst>
          </a:prstGeom>
          <a:noFill/>
          <a:ln w="12700">
            <a:noFill/>
          </a:ln>
        </p:spPr>
        <p:txBody>
          <a:bodyPr vert="horz" lIns="180000" tIns="180000" rIns="180000" bIns="180000" rtlCol="0">
            <a:noAutofit/>
          </a:bodyPr>
          <a:lstStyle>
            <a:lvl1pPr marL="0" indent="0" algn="l" defTabSz="914400" rtl="0" eaLnBrk="1" latinLnBrk="0" hangingPunct="1">
              <a:lnSpc>
                <a:spcPct val="110000"/>
              </a:lnSpc>
              <a:spcBef>
                <a:spcPts val="1000"/>
              </a:spcBef>
              <a:buFont typeface="Century Gothic" panose="020B0502020202020204" pitchFamily="34" charset="0"/>
              <a:buChar char=" "/>
              <a:defRPr sz="1600" b="0" kern="1200" cap="none" spc="100" baseline="0">
                <a:solidFill>
                  <a:schemeClr val="bg1"/>
                </a:solidFill>
                <a:latin typeface="+mn-lt"/>
                <a:ea typeface="+mn-ea"/>
                <a:cs typeface="+mn-cs"/>
              </a:defRPr>
            </a:lvl1pPr>
            <a:lvl2pPr marL="0" indent="0" algn="l" defTabSz="914400" rtl="0" eaLnBrk="1" latinLnBrk="0" hangingPunct="1">
              <a:lnSpc>
                <a:spcPct val="110000"/>
              </a:lnSpc>
              <a:spcBef>
                <a:spcPts val="1800"/>
              </a:spcBef>
              <a:buClr>
                <a:schemeClr val="accent3"/>
              </a:buClr>
              <a:buFont typeface="Century Gothic" panose="020B0502020202020204" pitchFamily="34" charset="0"/>
              <a:buChar char=" "/>
              <a:defRPr sz="1050" kern="1200">
                <a:solidFill>
                  <a:schemeClr val="bg1"/>
                </a:solidFill>
                <a:latin typeface="+mn-lt"/>
                <a:ea typeface="+mn-ea"/>
                <a:cs typeface="+mn-cs"/>
              </a:defRPr>
            </a:lvl2pPr>
            <a:lvl3pPr marL="484188" indent="0" algn="l" defTabSz="914400" rtl="0" eaLnBrk="1" latinLnBrk="0" hangingPunct="1">
              <a:lnSpc>
                <a:spcPct val="90000"/>
              </a:lnSpc>
              <a:spcBef>
                <a:spcPts val="500"/>
              </a:spcBef>
              <a:buClr>
                <a:schemeClr val="accent3"/>
              </a:buClr>
              <a:buFont typeface="Arial" panose="020B0604020202020204" pitchFamily="34" charset="0"/>
              <a:buNone/>
              <a:defRPr sz="1600" kern="1200">
                <a:solidFill>
                  <a:schemeClr val="bg1"/>
                </a:solidFill>
                <a:latin typeface="+mn-lt"/>
                <a:ea typeface="+mn-ea"/>
                <a:cs typeface="+mn-cs"/>
              </a:defRPr>
            </a:lvl3pPr>
            <a:lvl4pPr marL="984250" indent="-228600" algn="l" defTabSz="914400" rtl="0" eaLnBrk="1" latinLnBrk="0" hangingPunct="1">
              <a:lnSpc>
                <a:spcPct val="90000"/>
              </a:lnSpc>
              <a:spcBef>
                <a:spcPts val="500"/>
              </a:spcBef>
              <a:buClr>
                <a:schemeClr val="bg2"/>
              </a:buClr>
              <a:buFont typeface="Arial" panose="020B0604020202020204" pitchFamily="34" charset="0"/>
              <a:buChar char="‒"/>
              <a:defRPr sz="1400" kern="1200">
                <a:solidFill>
                  <a:schemeClr val="bg1"/>
                </a:solidFill>
                <a:latin typeface="+mn-lt"/>
                <a:ea typeface="+mn-ea"/>
                <a:cs typeface="+mn-cs"/>
              </a:defRPr>
            </a:lvl4pPr>
            <a:lvl5pPr marL="1255713" indent="-228600" algn="l" defTabSz="914400" rtl="0" eaLnBrk="1" latinLnBrk="0" hangingPunct="1">
              <a:lnSpc>
                <a:spcPct val="90000"/>
              </a:lnSpc>
              <a:spcBef>
                <a:spcPts val="500"/>
              </a:spcBef>
              <a:buClr>
                <a:schemeClr val="bg2"/>
              </a:buClr>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None/>
              <a:tabLst/>
              <a:defRPr/>
            </a:pPr>
            <a:r>
              <a:rPr kumimoji="0" lang="sl-SI" sz="1100" b="0" i="0" u="none" strike="noStrike" cap="none" spc="0" normalizeH="0" noProof="0" dirty="0">
                <a:ln>
                  <a:noFill/>
                </a:ln>
                <a:solidFill>
                  <a:srgbClr val="1C355E"/>
                </a:solidFill>
                <a:effectLst/>
                <a:uLnTx/>
                <a:uFillTx/>
                <a:latin typeface="Montserrat"/>
                <a:ea typeface="+mn-ea"/>
                <a:cs typeface="+mn-cs"/>
              </a:rPr>
              <a:t>Indeks plačilnih zamud (LPI) je podjetjem v pomoč pri ocenjevanju bodočih in obstoječih poslovnih partnerjev ter tveganja neplačila. V pomoč jim je tudi pri pravočasnem sprejemanju strateških odločitev.​</a:t>
            </a:r>
          </a:p>
        </p:txBody>
      </p:sp>
      <p:sp>
        <p:nvSpPr>
          <p:cNvPr id="19" name="TextBox 18">
            <a:extLst>
              <a:ext uri="{FF2B5EF4-FFF2-40B4-BE49-F238E27FC236}">
                <a16:creationId xmlns:a16="http://schemas.microsoft.com/office/drawing/2014/main" id="{AE1A1CFE-4D7F-3012-57ED-9345165EB01E}"/>
              </a:ext>
            </a:extLst>
          </p:cNvPr>
          <p:cNvSpPr txBox="1"/>
          <p:nvPr/>
        </p:nvSpPr>
        <p:spPr>
          <a:xfrm>
            <a:off x="242861" y="2674800"/>
            <a:ext cx="3345279" cy="307777"/>
          </a:xfrm>
          <a:prstGeom prst="rect">
            <a:avLst/>
          </a:prstGeom>
          <a:noFill/>
        </p:spPr>
        <p:txBody>
          <a:bodyPr wrap="square">
            <a:spAutoFit/>
          </a:bodyPr>
          <a:lstStyle/>
          <a:p>
            <a:pPr>
              <a:spcBef>
                <a:spcPts val="600"/>
              </a:spcBef>
            </a:pPr>
            <a:r>
              <a:rPr lang="sl-SI" sz="1400" b="1" dirty="0">
                <a:solidFill>
                  <a:srgbClr val="1C355E"/>
                </a:solidFill>
                <a:latin typeface="Montserrat" pitchFamily="2" charset="0"/>
                <a:ea typeface="Times New Roman" panose="02020603050405020304" pitchFamily="18" charset="0"/>
                <a:cs typeface="Times New Roman" panose="02020603050405020304" pitchFamily="18" charset="0"/>
              </a:rPr>
              <a:t>Kaj je </a:t>
            </a:r>
            <a:r>
              <a:rPr lang="sl-SI" sz="1400" b="1" dirty="0">
                <a:solidFill>
                  <a:srgbClr val="00A19C"/>
                </a:solidFill>
                <a:effectLst/>
                <a:latin typeface="Montserrat" pitchFamily="2" charset="0"/>
                <a:ea typeface="Times New Roman" panose="02020603050405020304" pitchFamily="18" charset="0"/>
                <a:cs typeface="Times New Roman" panose="02020603050405020304" pitchFamily="18" charset="0"/>
              </a:rPr>
              <a:t>indeks plačilnih zamud?</a:t>
            </a:r>
          </a:p>
        </p:txBody>
      </p:sp>
      <p:pic>
        <p:nvPicPr>
          <p:cNvPr id="27" name="Picture 26">
            <a:extLst>
              <a:ext uri="{FF2B5EF4-FFF2-40B4-BE49-F238E27FC236}">
                <a16:creationId xmlns:a16="http://schemas.microsoft.com/office/drawing/2014/main" id="{03BC7F03-2392-6207-282C-EEFCCF9E2AF5}"/>
              </a:ext>
            </a:extLst>
          </p:cNvPr>
          <p:cNvPicPr>
            <a:picLocks noChangeAspect="1"/>
          </p:cNvPicPr>
          <p:nvPr/>
        </p:nvPicPr>
        <p:blipFill rotWithShape="1">
          <a:blip r:embed="rId6">
            <a:extLst>
              <a:ext uri="{28A0092B-C50C-407E-A947-70E740481C1C}">
                <a14:useLocalDpi xmlns:a14="http://schemas.microsoft.com/office/drawing/2010/main" val="0"/>
              </a:ext>
            </a:extLst>
          </a:blip>
          <a:srcRect t="-1661" b="28"/>
          <a:stretch/>
        </p:blipFill>
        <p:spPr>
          <a:xfrm>
            <a:off x="3729015" y="1510810"/>
            <a:ext cx="2876308" cy="3498781"/>
          </a:xfrm>
          <a:prstGeom prst="rect">
            <a:avLst/>
          </a:prstGeom>
          <a:ln w="12700">
            <a:noFill/>
          </a:ln>
        </p:spPr>
      </p:pic>
      <p:sp>
        <p:nvSpPr>
          <p:cNvPr id="28" name="TextBox 27">
            <a:extLst>
              <a:ext uri="{FF2B5EF4-FFF2-40B4-BE49-F238E27FC236}">
                <a16:creationId xmlns:a16="http://schemas.microsoft.com/office/drawing/2014/main" id="{FA5AE162-D99D-EDE9-8752-70B8A6F4B8AF}"/>
              </a:ext>
            </a:extLst>
          </p:cNvPr>
          <p:cNvSpPr txBox="1"/>
          <p:nvPr/>
        </p:nvSpPr>
        <p:spPr>
          <a:xfrm>
            <a:off x="146073" y="6869045"/>
            <a:ext cx="6249903" cy="584775"/>
          </a:xfrm>
          <a:prstGeom prst="rect">
            <a:avLst/>
          </a:prstGeom>
          <a:noFill/>
        </p:spPr>
        <p:txBody>
          <a:bodyPr wrap="square">
            <a:spAutoFit/>
          </a:bodyPr>
          <a:lstStyle/>
          <a:p>
            <a:pPr algn="ctr"/>
            <a:r>
              <a:rPr lang="sl-SI" sz="1600" b="1" dirty="0">
                <a:solidFill>
                  <a:schemeClr val="bg1"/>
                </a:solidFill>
                <a:effectLst/>
                <a:latin typeface="Montserrat" pitchFamily="2" charset="0"/>
                <a:ea typeface="Times New Roman" panose="02020603050405020304" pitchFamily="18" charset="0"/>
                <a:cs typeface="Times New Roman" panose="02020603050405020304" pitchFamily="18" charset="0"/>
              </a:rPr>
              <a:t>Katere tri vrednosti so mogoče za </a:t>
            </a:r>
          </a:p>
          <a:p>
            <a:pPr algn="ctr"/>
            <a:r>
              <a:rPr lang="sl-SI" sz="1600" b="1" dirty="0">
                <a:solidFill>
                  <a:srgbClr val="00A19C"/>
                </a:solidFill>
                <a:effectLst/>
                <a:latin typeface="Montserrat" pitchFamily="2" charset="0"/>
                <a:ea typeface="Times New Roman" panose="02020603050405020304" pitchFamily="18" charset="0"/>
                <a:cs typeface="Times New Roman" panose="02020603050405020304" pitchFamily="18" charset="0"/>
              </a:rPr>
              <a:t>indeks plačilnih zamud?</a:t>
            </a:r>
          </a:p>
        </p:txBody>
      </p:sp>
      <p:sp>
        <p:nvSpPr>
          <p:cNvPr id="37" name="Espace réservé du texte 7">
            <a:extLst>
              <a:ext uri="{FF2B5EF4-FFF2-40B4-BE49-F238E27FC236}">
                <a16:creationId xmlns:a16="http://schemas.microsoft.com/office/drawing/2014/main" id="{FE611F8A-D655-0984-7E52-5F2AAD042F42}"/>
              </a:ext>
            </a:extLst>
          </p:cNvPr>
          <p:cNvSpPr txBox="1">
            <a:spLocks/>
          </p:cNvSpPr>
          <p:nvPr/>
        </p:nvSpPr>
        <p:spPr>
          <a:xfrm>
            <a:off x="173822" y="7653106"/>
            <a:ext cx="2026357" cy="868341"/>
          </a:xfrm>
          <a:prstGeom prst="roundRect">
            <a:avLst>
              <a:gd name="adj" fmla="val 0"/>
            </a:avLst>
          </a:prstGeom>
          <a:noFill/>
          <a:ln w="12700">
            <a:noFill/>
          </a:ln>
        </p:spPr>
        <p:txBody>
          <a:bodyPr vert="horz" lIns="180000" tIns="180000" rIns="180000" bIns="180000" rtlCol="0">
            <a:noAutofit/>
          </a:bodyPr>
          <a:lstStyle>
            <a:lvl1pPr marL="0" indent="0" algn="l" defTabSz="914400" rtl="0" eaLnBrk="1" latinLnBrk="0" hangingPunct="1">
              <a:lnSpc>
                <a:spcPct val="110000"/>
              </a:lnSpc>
              <a:spcBef>
                <a:spcPts val="1000"/>
              </a:spcBef>
              <a:buFont typeface="Century Gothic" panose="020B0502020202020204" pitchFamily="34" charset="0"/>
              <a:buChar char=" "/>
              <a:defRPr sz="1600" b="0" kern="1200" cap="none" spc="100" baseline="0">
                <a:solidFill>
                  <a:schemeClr val="bg1"/>
                </a:solidFill>
                <a:latin typeface="+mn-lt"/>
                <a:ea typeface="+mn-ea"/>
                <a:cs typeface="+mn-cs"/>
              </a:defRPr>
            </a:lvl1pPr>
            <a:lvl2pPr marL="0" indent="0" algn="l" defTabSz="914400" rtl="0" eaLnBrk="1" latinLnBrk="0" hangingPunct="1">
              <a:lnSpc>
                <a:spcPct val="110000"/>
              </a:lnSpc>
              <a:spcBef>
                <a:spcPts val="1800"/>
              </a:spcBef>
              <a:buClr>
                <a:schemeClr val="accent3"/>
              </a:buClr>
              <a:buFont typeface="Century Gothic" panose="020B0502020202020204" pitchFamily="34" charset="0"/>
              <a:buChar char=" "/>
              <a:defRPr sz="1050" kern="1200">
                <a:solidFill>
                  <a:schemeClr val="bg1"/>
                </a:solidFill>
                <a:latin typeface="+mn-lt"/>
                <a:ea typeface="+mn-ea"/>
                <a:cs typeface="+mn-cs"/>
              </a:defRPr>
            </a:lvl2pPr>
            <a:lvl3pPr marL="484188" indent="0" algn="l" defTabSz="914400" rtl="0" eaLnBrk="1" latinLnBrk="0" hangingPunct="1">
              <a:lnSpc>
                <a:spcPct val="90000"/>
              </a:lnSpc>
              <a:spcBef>
                <a:spcPts val="500"/>
              </a:spcBef>
              <a:buClr>
                <a:schemeClr val="accent3"/>
              </a:buClr>
              <a:buFont typeface="Arial" panose="020B0604020202020204" pitchFamily="34" charset="0"/>
              <a:buNone/>
              <a:defRPr sz="1600" kern="1200">
                <a:solidFill>
                  <a:schemeClr val="bg1"/>
                </a:solidFill>
                <a:latin typeface="+mn-lt"/>
                <a:ea typeface="+mn-ea"/>
                <a:cs typeface="+mn-cs"/>
              </a:defRPr>
            </a:lvl3pPr>
            <a:lvl4pPr marL="984250" indent="-228600" algn="l" defTabSz="914400" rtl="0" eaLnBrk="1" latinLnBrk="0" hangingPunct="1">
              <a:lnSpc>
                <a:spcPct val="90000"/>
              </a:lnSpc>
              <a:spcBef>
                <a:spcPts val="500"/>
              </a:spcBef>
              <a:buClr>
                <a:schemeClr val="bg2"/>
              </a:buClr>
              <a:buFont typeface="Arial" panose="020B0604020202020204" pitchFamily="34" charset="0"/>
              <a:buChar char="‒"/>
              <a:defRPr sz="1400" kern="1200">
                <a:solidFill>
                  <a:schemeClr val="bg1"/>
                </a:solidFill>
                <a:latin typeface="+mn-lt"/>
                <a:ea typeface="+mn-ea"/>
                <a:cs typeface="+mn-cs"/>
              </a:defRPr>
            </a:lvl4pPr>
            <a:lvl5pPr marL="1255713" indent="-228600" algn="l" defTabSz="914400" rtl="0" eaLnBrk="1" latinLnBrk="0" hangingPunct="1">
              <a:lnSpc>
                <a:spcPct val="90000"/>
              </a:lnSpc>
              <a:spcBef>
                <a:spcPts val="500"/>
              </a:spcBef>
              <a:buClr>
                <a:schemeClr val="bg2"/>
              </a:buClr>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buClrTx/>
              <a:buSzTx/>
              <a:buNone/>
              <a:tabLst/>
              <a:defRPr/>
            </a:pPr>
            <a:endParaRPr kumimoji="0" lang="en-GB" sz="1000" b="0" i="0" u="none" strike="noStrike" kern="100" cap="none" spc="0" normalizeH="0" noProof="0" dirty="0">
              <a:ln>
                <a:noFill/>
              </a:ln>
              <a:effectLst/>
              <a:uLnTx/>
              <a:uFillTx/>
              <a:latin typeface="Montserrat"/>
              <a:ea typeface="+mn-ea"/>
              <a:cs typeface="+mn-cs"/>
            </a:endParaRPr>
          </a:p>
          <a:p>
            <a:pPr marL="0" marR="0" lvl="0" indent="0" algn="l" defTabSz="914400" rtl="0" eaLnBrk="1" fontAlgn="auto" latinLnBrk="0" hangingPunct="1">
              <a:lnSpc>
                <a:spcPct val="100000"/>
              </a:lnSpc>
              <a:spcBef>
                <a:spcPts val="0"/>
              </a:spcBef>
              <a:buClrTx/>
              <a:buSzTx/>
              <a:buNone/>
              <a:tabLst/>
              <a:defRPr/>
            </a:pPr>
            <a:r>
              <a:rPr kumimoji="0" lang="sl-SI" sz="1000" b="0" i="0" u="none" strike="noStrike" cap="none" spc="0" normalizeH="0" noProof="0" dirty="0">
                <a:ln>
                  <a:noFill/>
                </a:ln>
                <a:effectLst/>
                <a:uLnTx/>
                <a:uFillTx/>
                <a:latin typeface="Montserrat"/>
                <a:ea typeface="+mn-ea"/>
                <a:cs typeface="+mn-cs"/>
              </a:rPr>
              <a:t>Dosledno pravočasno izvajanje plačil v zadnjih 60 mesecih, kar kaže na visoko finančno disciplino in zanesljivost.</a:t>
            </a:r>
          </a:p>
        </p:txBody>
      </p:sp>
      <p:sp>
        <p:nvSpPr>
          <p:cNvPr id="44" name="TextBox 43">
            <a:extLst>
              <a:ext uri="{FF2B5EF4-FFF2-40B4-BE49-F238E27FC236}">
                <a16:creationId xmlns:a16="http://schemas.microsoft.com/office/drawing/2014/main" id="{5830FDB5-7960-5894-A7F2-D86F8BCA837F}"/>
              </a:ext>
            </a:extLst>
          </p:cNvPr>
          <p:cNvSpPr txBox="1"/>
          <p:nvPr/>
        </p:nvSpPr>
        <p:spPr>
          <a:xfrm>
            <a:off x="306700" y="7513863"/>
            <a:ext cx="1646106" cy="430887"/>
          </a:xfrm>
          <a:prstGeom prst="rect">
            <a:avLst/>
          </a:prstGeom>
          <a:noFill/>
        </p:spPr>
        <p:txBody>
          <a:bodyPr wrap="square" anchor="ctr">
            <a:spAutoFit/>
          </a:bodyPr>
          <a:lstStyle/>
          <a:p>
            <a:pPr>
              <a:spcBef>
                <a:spcPts val="600"/>
              </a:spcBef>
            </a:pPr>
            <a:r>
              <a:rPr lang="sl-SI" sz="1050" b="1" dirty="0">
                <a:solidFill>
                  <a:schemeClr val="bg1"/>
                </a:solidFill>
                <a:effectLst/>
                <a:latin typeface="Montserrat" pitchFamily="2" charset="0"/>
                <a:ea typeface="Times New Roman" panose="02020603050405020304" pitchFamily="18" charset="0"/>
                <a:cs typeface="Times New Roman" panose="02020603050405020304" pitchFamily="18" charset="0"/>
              </a:rPr>
              <a:t>Brez negativnih izkušenj</a:t>
            </a:r>
          </a:p>
        </p:txBody>
      </p:sp>
      <p:sp>
        <p:nvSpPr>
          <p:cNvPr id="39" name="Espace réservé du texte 7">
            <a:extLst>
              <a:ext uri="{FF2B5EF4-FFF2-40B4-BE49-F238E27FC236}">
                <a16:creationId xmlns:a16="http://schemas.microsoft.com/office/drawing/2014/main" id="{2A03F56E-0696-1352-FF7F-22642BA674DC}"/>
              </a:ext>
            </a:extLst>
          </p:cNvPr>
          <p:cNvSpPr txBox="1">
            <a:spLocks/>
          </p:cNvSpPr>
          <p:nvPr/>
        </p:nvSpPr>
        <p:spPr>
          <a:xfrm>
            <a:off x="4589037" y="7805506"/>
            <a:ext cx="1964545" cy="619041"/>
          </a:xfrm>
          <a:prstGeom prst="roundRect">
            <a:avLst>
              <a:gd name="adj" fmla="val 0"/>
            </a:avLst>
          </a:prstGeom>
          <a:noFill/>
          <a:ln w="12700">
            <a:noFill/>
          </a:ln>
        </p:spPr>
        <p:txBody>
          <a:bodyPr vert="horz" lIns="180000" tIns="180000" rIns="180000" bIns="180000" rtlCol="0">
            <a:noAutofit/>
          </a:bodyPr>
          <a:lstStyle>
            <a:lvl1pPr marL="0" indent="0" algn="l" defTabSz="914400" rtl="0" eaLnBrk="1" latinLnBrk="0" hangingPunct="1">
              <a:lnSpc>
                <a:spcPct val="110000"/>
              </a:lnSpc>
              <a:spcBef>
                <a:spcPts val="1000"/>
              </a:spcBef>
              <a:buFont typeface="Century Gothic" panose="020B0502020202020204" pitchFamily="34" charset="0"/>
              <a:buChar char=" "/>
              <a:defRPr sz="1600" b="0" kern="1200" cap="none" spc="100" baseline="0">
                <a:solidFill>
                  <a:schemeClr val="bg1"/>
                </a:solidFill>
                <a:latin typeface="+mn-lt"/>
                <a:ea typeface="+mn-ea"/>
                <a:cs typeface="+mn-cs"/>
              </a:defRPr>
            </a:lvl1pPr>
            <a:lvl2pPr marL="0" indent="0" algn="l" defTabSz="914400" rtl="0" eaLnBrk="1" latinLnBrk="0" hangingPunct="1">
              <a:lnSpc>
                <a:spcPct val="110000"/>
              </a:lnSpc>
              <a:spcBef>
                <a:spcPts val="1800"/>
              </a:spcBef>
              <a:buClr>
                <a:schemeClr val="accent3"/>
              </a:buClr>
              <a:buFont typeface="Century Gothic" panose="020B0502020202020204" pitchFamily="34" charset="0"/>
              <a:buChar char=" "/>
              <a:defRPr sz="1050" kern="1200">
                <a:solidFill>
                  <a:schemeClr val="bg1"/>
                </a:solidFill>
                <a:latin typeface="+mn-lt"/>
                <a:ea typeface="+mn-ea"/>
                <a:cs typeface="+mn-cs"/>
              </a:defRPr>
            </a:lvl2pPr>
            <a:lvl3pPr marL="484188" indent="0" algn="l" defTabSz="914400" rtl="0" eaLnBrk="1" latinLnBrk="0" hangingPunct="1">
              <a:lnSpc>
                <a:spcPct val="90000"/>
              </a:lnSpc>
              <a:spcBef>
                <a:spcPts val="500"/>
              </a:spcBef>
              <a:buClr>
                <a:schemeClr val="accent3"/>
              </a:buClr>
              <a:buFont typeface="Arial" panose="020B0604020202020204" pitchFamily="34" charset="0"/>
              <a:buNone/>
              <a:defRPr sz="1600" kern="1200">
                <a:solidFill>
                  <a:schemeClr val="bg1"/>
                </a:solidFill>
                <a:latin typeface="+mn-lt"/>
                <a:ea typeface="+mn-ea"/>
                <a:cs typeface="+mn-cs"/>
              </a:defRPr>
            </a:lvl3pPr>
            <a:lvl4pPr marL="984250" indent="-228600" algn="l" defTabSz="914400" rtl="0" eaLnBrk="1" latinLnBrk="0" hangingPunct="1">
              <a:lnSpc>
                <a:spcPct val="90000"/>
              </a:lnSpc>
              <a:spcBef>
                <a:spcPts val="500"/>
              </a:spcBef>
              <a:buClr>
                <a:schemeClr val="bg2"/>
              </a:buClr>
              <a:buFont typeface="Arial" panose="020B0604020202020204" pitchFamily="34" charset="0"/>
              <a:buChar char="‒"/>
              <a:defRPr sz="1400" kern="1200">
                <a:solidFill>
                  <a:schemeClr val="bg1"/>
                </a:solidFill>
                <a:latin typeface="+mn-lt"/>
                <a:ea typeface="+mn-ea"/>
                <a:cs typeface="+mn-cs"/>
              </a:defRPr>
            </a:lvl4pPr>
            <a:lvl5pPr marL="1255713" indent="-228600" algn="l" defTabSz="914400" rtl="0" eaLnBrk="1" latinLnBrk="0" hangingPunct="1">
              <a:lnSpc>
                <a:spcPct val="90000"/>
              </a:lnSpc>
              <a:spcBef>
                <a:spcPts val="500"/>
              </a:spcBef>
              <a:buClr>
                <a:schemeClr val="bg2"/>
              </a:buClr>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buClrTx/>
              <a:buSzTx/>
              <a:buNone/>
              <a:tabLst/>
              <a:defRPr/>
            </a:pPr>
            <a:r>
              <a:rPr kumimoji="0" lang="sl-SI" sz="1000" b="0" i="0" u="none" strike="noStrike" cap="none" spc="0" normalizeH="0" noProof="0" dirty="0">
                <a:ln>
                  <a:noFill/>
                </a:ln>
                <a:effectLst/>
                <a:uLnTx/>
                <a:uFillTx/>
                <a:latin typeface="Montserrat"/>
                <a:ea typeface="+mn-ea"/>
                <a:cs typeface="+mn-cs"/>
              </a:rPr>
              <a:t>Dosledno pravočasno izvajanje plačil v zadnjih 60 mesecih, kar kaže na visoko finančno disciplino in zanesljivost.</a:t>
            </a:r>
          </a:p>
        </p:txBody>
      </p:sp>
      <p:sp>
        <p:nvSpPr>
          <p:cNvPr id="46" name="TextBox 45">
            <a:extLst>
              <a:ext uri="{FF2B5EF4-FFF2-40B4-BE49-F238E27FC236}">
                <a16:creationId xmlns:a16="http://schemas.microsoft.com/office/drawing/2014/main" id="{A78DFB75-D03D-F8EF-A76A-B7F75377824E}"/>
              </a:ext>
            </a:extLst>
          </p:cNvPr>
          <p:cNvSpPr txBox="1"/>
          <p:nvPr/>
        </p:nvSpPr>
        <p:spPr>
          <a:xfrm>
            <a:off x="4701042" y="7510356"/>
            <a:ext cx="1671077" cy="415498"/>
          </a:xfrm>
          <a:prstGeom prst="rect">
            <a:avLst/>
          </a:prstGeom>
          <a:noFill/>
        </p:spPr>
        <p:txBody>
          <a:bodyPr wrap="square" anchor="ctr">
            <a:spAutoFit/>
          </a:bodyPr>
          <a:lstStyle/>
          <a:p>
            <a:pPr>
              <a:spcBef>
                <a:spcPts val="600"/>
              </a:spcBef>
            </a:pPr>
            <a:r>
              <a:rPr lang="sl-SI" sz="1050" b="1" dirty="0">
                <a:solidFill>
                  <a:schemeClr val="bg1"/>
                </a:solidFill>
                <a:effectLst/>
                <a:latin typeface="Montserrat" pitchFamily="2" charset="0"/>
                <a:ea typeface="Times New Roman" panose="02020603050405020304" pitchFamily="18" charset="0"/>
                <a:cs typeface="Times New Roman" panose="02020603050405020304" pitchFamily="18" charset="0"/>
              </a:rPr>
              <a:t>Precejšnje negativne izkušnje</a:t>
            </a:r>
          </a:p>
        </p:txBody>
      </p:sp>
      <p:sp>
        <p:nvSpPr>
          <p:cNvPr id="38" name="Espace réservé du texte 7">
            <a:extLst>
              <a:ext uri="{FF2B5EF4-FFF2-40B4-BE49-F238E27FC236}">
                <a16:creationId xmlns:a16="http://schemas.microsoft.com/office/drawing/2014/main" id="{5FAC7ADA-D7BF-6FD7-7820-960E57995AD3}"/>
              </a:ext>
            </a:extLst>
          </p:cNvPr>
          <p:cNvSpPr txBox="1">
            <a:spLocks/>
          </p:cNvSpPr>
          <p:nvPr/>
        </p:nvSpPr>
        <p:spPr>
          <a:xfrm>
            <a:off x="2412810" y="7805506"/>
            <a:ext cx="1943204" cy="868341"/>
          </a:xfrm>
          <a:prstGeom prst="roundRect">
            <a:avLst>
              <a:gd name="adj" fmla="val 0"/>
            </a:avLst>
          </a:prstGeom>
          <a:noFill/>
          <a:ln w="12700">
            <a:noFill/>
          </a:ln>
        </p:spPr>
        <p:txBody>
          <a:bodyPr vert="horz" lIns="180000" tIns="180000" rIns="180000" bIns="180000" rtlCol="0">
            <a:noAutofit/>
          </a:bodyPr>
          <a:lstStyle>
            <a:lvl1pPr marL="0" indent="0" algn="l" defTabSz="914400" rtl="0" eaLnBrk="1" latinLnBrk="0" hangingPunct="1">
              <a:lnSpc>
                <a:spcPct val="110000"/>
              </a:lnSpc>
              <a:spcBef>
                <a:spcPts val="1000"/>
              </a:spcBef>
              <a:buFont typeface="Century Gothic" panose="020B0502020202020204" pitchFamily="34" charset="0"/>
              <a:buChar char=" "/>
              <a:defRPr sz="1600" b="0" kern="1200" cap="none" spc="100" baseline="0">
                <a:solidFill>
                  <a:schemeClr val="bg1"/>
                </a:solidFill>
                <a:latin typeface="+mn-lt"/>
                <a:ea typeface="+mn-ea"/>
                <a:cs typeface="+mn-cs"/>
              </a:defRPr>
            </a:lvl1pPr>
            <a:lvl2pPr marL="0" indent="0" algn="l" defTabSz="914400" rtl="0" eaLnBrk="1" latinLnBrk="0" hangingPunct="1">
              <a:lnSpc>
                <a:spcPct val="110000"/>
              </a:lnSpc>
              <a:spcBef>
                <a:spcPts val="1800"/>
              </a:spcBef>
              <a:buClr>
                <a:schemeClr val="accent3"/>
              </a:buClr>
              <a:buFont typeface="Century Gothic" panose="020B0502020202020204" pitchFamily="34" charset="0"/>
              <a:buChar char=" "/>
              <a:defRPr sz="1050" kern="1200">
                <a:solidFill>
                  <a:schemeClr val="bg1"/>
                </a:solidFill>
                <a:latin typeface="+mn-lt"/>
                <a:ea typeface="+mn-ea"/>
                <a:cs typeface="+mn-cs"/>
              </a:defRPr>
            </a:lvl2pPr>
            <a:lvl3pPr marL="484188" indent="0" algn="l" defTabSz="914400" rtl="0" eaLnBrk="1" latinLnBrk="0" hangingPunct="1">
              <a:lnSpc>
                <a:spcPct val="90000"/>
              </a:lnSpc>
              <a:spcBef>
                <a:spcPts val="500"/>
              </a:spcBef>
              <a:buClr>
                <a:schemeClr val="accent3"/>
              </a:buClr>
              <a:buFont typeface="Arial" panose="020B0604020202020204" pitchFamily="34" charset="0"/>
              <a:buNone/>
              <a:defRPr sz="1600" kern="1200">
                <a:solidFill>
                  <a:schemeClr val="bg1"/>
                </a:solidFill>
                <a:latin typeface="+mn-lt"/>
                <a:ea typeface="+mn-ea"/>
                <a:cs typeface="+mn-cs"/>
              </a:defRPr>
            </a:lvl3pPr>
            <a:lvl4pPr marL="984250" indent="-228600" algn="l" defTabSz="914400" rtl="0" eaLnBrk="1" latinLnBrk="0" hangingPunct="1">
              <a:lnSpc>
                <a:spcPct val="90000"/>
              </a:lnSpc>
              <a:spcBef>
                <a:spcPts val="500"/>
              </a:spcBef>
              <a:buClr>
                <a:schemeClr val="bg2"/>
              </a:buClr>
              <a:buFont typeface="Arial" panose="020B0604020202020204" pitchFamily="34" charset="0"/>
              <a:buChar char="‒"/>
              <a:defRPr sz="1400" kern="1200">
                <a:solidFill>
                  <a:schemeClr val="bg1"/>
                </a:solidFill>
                <a:latin typeface="+mn-lt"/>
                <a:ea typeface="+mn-ea"/>
                <a:cs typeface="+mn-cs"/>
              </a:defRPr>
            </a:lvl4pPr>
            <a:lvl5pPr marL="1255713" indent="-228600" algn="l" defTabSz="914400" rtl="0" eaLnBrk="1" latinLnBrk="0" hangingPunct="1">
              <a:lnSpc>
                <a:spcPct val="90000"/>
              </a:lnSpc>
              <a:spcBef>
                <a:spcPts val="500"/>
              </a:spcBef>
              <a:buClr>
                <a:schemeClr val="bg2"/>
              </a:buClr>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buClrTx/>
              <a:buSzTx/>
              <a:buNone/>
              <a:tabLst/>
              <a:defRPr/>
            </a:pPr>
            <a:r>
              <a:rPr kumimoji="0" lang="sl-SI" sz="1000" b="0" i="0" u="none" strike="noStrike" cap="none" spc="0" normalizeH="0" noProof="0" dirty="0">
                <a:ln>
                  <a:noFill/>
                </a:ln>
                <a:effectLst/>
                <a:uLnTx/>
                <a:uFillTx/>
                <a:latin typeface="Montserrat"/>
                <a:ea typeface="+mn-ea"/>
                <a:cs typeface="+mn-cs"/>
              </a:rPr>
              <a:t>Občasne zamude pri plačilih v zadnjih 60 mesecih, kar kaže na manjše nedoslednosti pri upravljanju denarnih tokov ali prehodne finančne težave.</a:t>
            </a:r>
          </a:p>
        </p:txBody>
      </p:sp>
      <p:sp>
        <p:nvSpPr>
          <p:cNvPr id="45" name="TextBox 44">
            <a:extLst>
              <a:ext uri="{FF2B5EF4-FFF2-40B4-BE49-F238E27FC236}">
                <a16:creationId xmlns:a16="http://schemas.microsoft.com/office/drawing/2014/main" id="{F1B041C9-7ACF-8AC6-D14E-5703E9B8C9CD}"/>
              </a:ext>
            </a:extLst>
          </p:cNvPr>
          <p:cNvSpPr txBox="1"/>
          <p:nvPr/>
        </p:nvSpPr>
        <p:spPr>
          <a:xfrm>
            <a:off x="2507379" y="7507187"/>
            <a:ext cx="1795004" cy="430887"/>
          </a:xfrm>
          <a:prstGeom prst="rect">
            <a:avLst/>
          </a:prstGeom>
          <a:noFill/>
        </p:spPr>
        <p:txBody>
          <a:bodyPr wrap="square" anchor="ctr">
            <a:spAutoFit/>
          </a:bodyPr>
          <a:lstStyle/>
          <a:p>
            <a:pPr>
              <a:spcBef>
                <a:spcPts val="600"/>
              </a:spcBef>
            </a:pPr>
            <a:r>
              <a:rPr lang="sl-SI" sz="1050" b="1" dirty="0">
                <a:solidFill>
                  <a:schemeClr val="bg1"/>
                </a:solidFill>
                <a:latin typeface="Montserrat" pitchFamily="2" charset="0"/>
                <a:ea typeface="Times New Roman" panose="02020603050405020304" pitchFamily="18" charset="0"/>
                <a:cs typeface="Times New Roman" panose="02020603050405020304" pitchFamily="18" charset="0"/>
              </a:rPr>
              <a:t>Nekaj negativnih izkušenj</a:t>
            </a:r>
          </a:p>
        </p:txBody>
      </p:sp>
      <p:sp>
        <p:nvSpPr>
          <p:cNvPr id="24" name="TextBox 23">
            <a:extLst>
              <a:ext uri="{FF2B5EF4-FFF2-40B4-BE49-F238E27FC236}">
                <a16:creationId xmlns:a16="http://schemas.microsoft.com/office/drawing/2014/main" id="{20C5471A-1745-D983-1245-7AC28F8C5EE5}"/>
              </a:ext>
            </a:extLst>
          </p:cNvPr>
          <p:cNvSpPr txBox="1"/>
          <p:nvPr/>
        </p:nvSpPr>
        <p:spPr>
          <a:xfrm>
            <a:off x="147852" y="202338"/>
            <a:ext cx="6318333" cy="354584"/>
          </a:xfrm>
          <a:prstGeom prst="rect">
            <a:avLst/>
          </a:prstGeom>
          <a:noFill/>
        </p:spPr>
        <p:txBody>
          <a:bodyPr wrap="square">
            <a:spAutoFit/>
          </a:bodyPr>
          <a:lstStyle/>
          <a:p>
            <a:pPr>
              <a:lnSpc>
                <a:spcPts val="2200"/>
              </a:lnSpc>
              <a:spcBef>
                <a:spcPts val="600"/>
              </a:spcBef>
            </a:pPr>
            <a:r>
              <a:rPr lang="sl-SI" sz="1400" dirty="0">
                <a:solidFill>
                  <a:srgbClr val="1C355E"/>
                </a:solidFill>
                <a:effectLst/>
                <a:latin typeface="Montserrat" pitchFamily="2" charset="0"/>
                <a:ea typeface="Times New Roman" panose="02020603050405020304" pitchFamily="18" charset="0"/>
                <a:cs typeface="Times New Roman" panose="02020603050405020304" pitchFamily="18" charset="0"/>
              </a:rPr>
              <a:t>POSLOVNE </a:t>
            </a:r>
            <a:r>
              <a:rPr lang="sl-SI" sz="1400" dirty="0">
                <a:solidFill>
                  <a:srgbClr val="00A19C"/>
                </a:solidFill>
                <a:effectLst/>
                <a:latin typeface="Montserrat" pitchFamily="2" charset="0"/>
                <a:ea typeface="Times New Roman" panose="02020603050405020304" pitchFamily="18" charset="0"/>
                <a:cs typeface="Times New Roman" panose="02020603050405020304" pitchFamily="18" charset="0"/>
              </a:rPr>
              <a:t>INFORMACIJE</a:t>
            </a:r>
          </a:p>
        </p:txBody>
      </p:sp>
      <p:sp>
        <p:nvSpPr>
          <p:cNvPr id="25" name="Rectangle 24">
            <a:extLst>
              <a:ext uri="{FF2B5EF4-FFF2-40B4-BE49-F238E27FC236}">
                <a16:creationId xmlns:a16="http://schemas.microsoft.com/office/drawing/2014/main" id="{3A4E3E20-BA6C-FE79-0F8C-EC0486B9ED08}"/>
              </a:ext>
            </a:extLst>
          </p:cNvPr>
          <p:cNvSpPr/>
          <p:nvPr/>
        </p:nvSpPr>
        <p:spPr>
          <a:xfrm>
            <a:off x="237744" y="518160"/>
            <a:ext cx="223266" cy="65818"/>
          </a:xfrm>
          <a:prstGeom prst="rect">
            <a:avLst/>
          </a:prstGeom>
          <a:solidFill>
            <a:srgbClr val="00A1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25B64F1C-50FA-E6FE-5A93-FC696C561AF1}"/>
              </a:ext>
            </a:extLst>
          </p:cNvPr>
          <p:cNvSpPr/>
          <p:nvPr/>
        </p:nvSpPr>
        <p:spPr>
          <a:xfrm>
            <a:off x="237744" y="518160"/>
            <a:ext cx="223266" cy="65818"/>
          </a:xfrm>
          <a:prstGeom prst="rect">
            <a:avLst/>
          </a:prstGeom>
          <a:solidFill>
            <a:srgbClr val="00A1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Oval 46">
            <a:extLst>
              <a:ext uri="{FF2B5EF4-FFF2-40B4-BE49-F238E27FC236}">
                <a16:creationId xmlns:a16="http://schemas.microsoft.com/office/drawing/2014/main" id="{7CB9804A-5BA9-2CC0-CEA9-1513BF26CB8C}"/>
              </a:ext>
            </a:extLst>
          </p:cNvPr>
          <p:cNvSpPr/>
          <p:nvPr/>
        </p:nvSpPr>
        <p:spPr>
          <a:xfrm>
            <a:off x="146545" y="7649178"/>
            <a:ext cx="142464" cy="142464"/>
          </a:xfrm>
          <a:prstGeom prst="ellipse">
            <a:avLst/>
          </a:prstGeom>
          <a:solidFill>
            <a:srgbClr val="00A1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71DBD4"/>
              </a:solidFill>
            </a:endParaRPr>
          </a:p>
        </p:txBody>
      </p:sp>
      <p:cxnSp>
        <p:nvCxnSpPr>
          <p:cNvPr id="48" name="Straight Connector 47">
            <a:extLst>
              <a:ext uri="{FF2B5EF4-FFF2-40B4-BE49-F238E27FC236}">
                <a16:creationId xmlns:a16="http://schemas.microsoft.com/office/drawing/2014/main" id="{640AB02A-1978-B472-04B9-378050EED116}"/>
              </a:ext>
            </a:extLst>
          </p:cNvPr>
          <p:cNvCxnSpPr>
            <a:cxnSpLocks/>
          </p:cNvCxnSpPr>
          <p:nvPr/>
        </p:nvCxnSpPr>
        <p:spPr>
          <a:xfrm>
            <a:off x="217777" y="7470568"/>
            <a:ext cx="0" cy="1487695"/>
          </a:xfrm>
          <a:prstGeom prst="line">
            <a:avLst/>
          </a:prstGeom>
          <a:ln w="19050">
            <a:solidFill>
              <a:srgbClr val="00A19C"/>
            </a:solidFill>
          </a:ln>
        </p:spPr>
        <p:style>
          <a:lnRef idx="2">
            <a:schemeClr val="accent1"/>
          </a:lnRef>
          <a:fillRef idx="0">
            <a:schemeClr val="accent1"/>
          </a:fillRef>
          <a:effectRef idx="1">
            <a:schemeClr val="accent1"/>
          </a:effectRef>
          <a:fontRef idx="minor">
            <a:schemeClr val="tx1"/>
          </a:fontRef>
        </p:style>
      </p:cxnSp>
      <p:sp>
        <p:nvSpPr>
          <p:cNvPr id="50" name="Oval 49">
            <a:extLst>
              <a:ext uri="{FF2B5EF4-FFF2-40B4-BE49-F238E27FC236}">
                <a16:creationId xmlns:a16="http://schemas.microsoft.com/office/drawing/2014/main" id="{334915B7-038B-7DB4-E3A2-A10D2D154F8B}"/>
              </a:ext>
            </a:extLst>
          </p:cNvPr>
          <p:cNvSpPr/>
          <p:nvPr/>
        </p:nvSpPr>
        <p:spPr>
          <a:xfrm>
            <a:off x="2346724" y="8070533"/>
            <a:ext cx="142464" cy="142464"/>
          </a:xfrm>
          <a:prstGeom prst="ellipse">
            <a:avLst/>
          </a:prstGeom>
          <a:solidFill>
            <a:srgbClr val="F59A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71DBD4"/>
              </a:solidFill>
            </a:endParaRPr>
          </a:p>
        </p:txBody>
      </p:sp>
      <p:cxnSp>
        <p:nvCxnSpPr>
          <p:cNvPr id="51" name="Straight Connector 50">
            <a:extLst>
              <a:ext uri="{FF2B5EF4-FFF2-40B4-BE49-F238E27FC236}">
                <a16:creationId xmlns:a16="http://schemas.microsoft.com/office/drawing/2014/main" id="{630DE3F6-04FE-EB63-AC5E-5521F29C4281}"/>
              </a:ext>
            </a:extLst>
          </p:cNvPr>
          <p:cNvCxnSpPr>
            <a:cxnSpLocks/>
          </p:cNvCxnSpPr>
          <p:nvPr/>
        </p:nvCxnSpPr>
        <p:spPr>
          <a:xfrm>
            <a:off x="2417584" y="7470568"/>
            <a:ext cx="0" cy="1459120"/>
          </a:xfrm>
          <a:prstGeom prst="line">
            <a:avLst/>
          </a:prstGeom>
          <a:ln w="19050">
            <a:solidFill>
              <a:srgbClr val="F59A32"/>
            </a:solidFill>
          </a:ln>
        </p:spPr>
        <p:style>
          <a:lnRef idx="2">
            <a:schemeClr val="accent1"/>
          </a:lnRef>
          <a:fillRef idx="0">
            <a:schemeClr val="accent1"/>
          </a:fillRef>
          <a:effectRef idx="1">
            <a:schemeClr val="accent1"/>
          </a:effectRef>
          <a:fontRef idx="minor">
            <a:schemeClr val="tx1"/>
          </a:fontRef>
        </p:style>
      </p:cxnSp>
      <p:sp>
        <p:nvSpPr>
          <p:cNvPr id="52" name="Oval 51">
            <a:extLst>
              <a:ext uri="{FF2B5EF4-FFF2-40B4-BE49-F238E27FC236}">
                <a16:creationId xmlns:a16="http://schemas.microsoft.com/office/drawing/2014/main" id="{700D4559-0BC3-A01D-577E-3D13223B3DE7}"/>
              </a:ext>
            </a:extLst>
          </p:cNvPr>
          <p:cNvSpPr/>
          <p:nvPr/>
        </p:nvSpPr>
        <p:spPr>
          <a:xfrm>
            <a:off x="4539205" y="8673559"/>
            <a:ext cx="142464" cy="142464"/>
          </a:xfrm>
          <a:prstGeom prst="ellipse">
            <a:avLst/>
          </a:prstGeom>
          <a:solidFill>
            <a:srgbClr val="F345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71DBD4"/>
              </a:solidFill>
            </a:endParaRPr>
          </a:p>
        </p:txBody>
      </p:sp>
      <p:cxnSp>
        <p:nvCxnSpPr>
          <p:cNvPr id="53" name="Straight Connector 52">
            <a:extLst>
              <a:ext uri="{FF2B5EF4-FFF2-40B4-BE49-F238E27FC236}">
                <a16:creationId xmlns:a16="http://schemas.microsoft.com/office/drawing/2014/main" id="{81E46AE8-DE66-7627-85D7-F3BE43F21685}"/>
              </a:ext>
            </a:extLst>
          </p:cNvPr>
          <p:cNvCxnSpPr>
            <a:cxnSpLocks/>
          </p:cNvCxnSpPr>
          <p:nvPr/>
        </p:nvCxnSpPr>
        <p:spPr>
          <a:xfrm>
            <a:off x="4612028" y="7470568"/>
            <a:ext cx="0" cy="1501982"/>
          </a:xfrm>
          <a:prstGeom prst="line">
            <a:avLst/>
          </a:prstGeom>
          <a:ln w="19050">
            <a:solidFill>
              <a:srgbClr val="F34530"/>
            </a:solidFill>
          </a:ln>
        </p:spPr>
        <p:style>
          <a:lnRef idx="2">
            <a:schemeClr val="accent1"/>
          </a:lnRef>
          <a:fillRef idx="0">
            <a:schemeClr val="accent1"/>
          </a:fillRef>
          <a:effectRef idx="1">
            <a:schemeClr val="accent1"/>
          </a:effectRef>
          <a:fontRef idx="minor">
            <a:schemeClr val="tx1"/>
          </a:fontRef>
        </p:style>
      </p:cxnSp>
      <p:sp>
        <p:nvSpPr>
          <p:cNvPr id="55" name="Espace réservé du texte 7">
            <a:extLst>
              <a:ext uri="{FF2B5EF4-FFF2-40B4-BE49-F238E27FC236}">
                <a16:creationId xmlns:a16="http://schemas.microsoft.com/office/drawing/2014/main" id="{B5517950-3C16-1C0F-2024-F2C353DADB55}"/>
              </a:ext>
            </a:extLst>
          </p:cNvPr>
          <p:cNvSpPr txBox="1">
            <a:spLocks/>
          </p:cNvSpPr>
          <p:nvPr/>
        </p:nvSpPr>
        <p:spPr>
          <a:xfrm>
            <a:off x="-5427" y="9406482"/>
            <a:ext cx="6863427" cy="499518"/>
          </a:xfrm>
          <a:prstGeom prst="roundRect">
            <a:avLst>
              <a:gd name="adj" fmla="val 0"/>
            </a:avLst>
          </a:prstGeom>
          <a:solidFill>
            <a:srgbClr val="00A19C"/>
          </a:solidFill>
          <a:ln w="12700">
            <a:noFill/>
          </a:ln>
        </p:spPr>
        <p:txBody>
          <a:bodyPr vert="horz" lIns="180000" tIns="180000" rIns="180000" bIns="180000" rtlCol="0">
            <a:noAutofit/>
          </a:bodyPr>
          <a:lstStyle>
            <a:lvl1pPr marL="0" indent="0" algn="l" defTabSz="914400" rtl="0" eaLnBrk="1" latinLnBrk="0" hangingPunct="1">
              <a:lnSpc>
                <a:spcPct val="110000"/>
              </a:lnSpc>
              <a:spcBef>
                <a:spcPts val="1000"/>
              </a:spcBef>
              <a:buFont typeface="Century Gothic" panose="020B0502020202020204" pitchFamily="34" charset="0"/>
              <a:buChar char=" "/>
              <a:defRPr sz="1600" b="0" kern="1200" cap="none" spc="100" baseline="0">
                <a:solidFill>
                  <a:schemeClr val="bg1"/>
                </a:solidFill>
                <a:latin typeface="+mn-lt"/>
                <a:ea typeface="+mn-ea"/>
                <a:cs typeface="+mn-cs"/>
              </a:defRPr>
            </a:lvl1pPr>
            <a:lvl2pPr marL="0" indent="0" algn="l" defTabSz="914400" rtl="0" eaLnBrk="1" latinLnBrk="0" hangingPunct="1">
              <a:lnSpc>
                <a:spcPct val="110000"/>
              </a:lnSpc>
              <a:spcBef>
                <a:spcPts val="1800"/>
              </a:spcBef>
              <a:buClr>
                <a:schemeClr val="accent3"/>
              </a:buClr>
              <a:buFont typeface="Century Gothic" panose="020B0502020202020204" pitchFamily="34" charset="0"/>
              <a:buChar char=" "/>
              <a:defRPr sz="1050" kern="1200">
                <a:solidFill>
                  <a:schemeClr val="bg1"/>
                </a:solidFill>
                <a:latin typeface="+mn-lt"/>
                <a:ea typeface="+mn-ea"/>
                <a:cs typeface="+mn-cs"/>
              </a:defRPr>
            </a:lvl2pPr>
            <a:lvl3pPr marL="484188" indent="0" algn="l" defTabSz="914400" rtl="0" eaLnBrk="1" latinLnBrk="0" hangingPunct="1">
              <a:lnSpc>
                <a:spcPct val="90000"/>
              </a:lnSpc>
              <a:spcBef>
                <a:spcPts val="500"/>
              </a:spcBef>
              <a:buClr>
                <a:schemeClr val="accent3"/>
              </a:buClr>
              <a:buFont typeface="Arial" panose="020B0604020202020204" pitchFamily="34" charset="0"/>
              <a:buNone/>
              <a:defRPr sz="1600" kern="1200">
                <a:solidFill>
                  <a:schemeClr val="bg1"/>
                </a:solidFill>
                <a:latin typeface="+mn-lt"/>
                <a:ea typeface="+mn-ea"/>
                <a:cs typeface="+mn-cs"/>
              </a:defRPr>
            </a:lvl3pPr>
            <a:lvl4pPr marL="984250" indent="-228600" algn="l" defTabSz="914400" rtl="0" eaLnBrk="1" latinLnBrk="0" hangingPunct="1">
              <a:lnSpc>
                <a:spcPct val="90000"/>
              </a:lnSpc>
              <a:spcBef>
                <a:spcPts val="500"/>
              </a:spcBef>
              <a:buClr>
                <a:schemeClr val="bg2"/>
              </a:buClr>
              <a:buFont typeface="Arial" panose="020B0604020202020204" pitchFamily="34" charset="0"/>
              <a:buChar char="‒"/>
              <a:defRPr sz="1400" kern="1200">
                <a:solidFill>
                  <a:schemeClr val="bg1"/>
                </a:solidFill>
                <a:latin typeface="+mn-lt"/>
                <a:ea typeface="+mn-ea"/>
                <a:cs typeface="+mn-cs"/>
              </a:defRPr>
            </a:lvl4pPr>
            <a:lvl5pPr marL="1255713" indent="-228600" algn="l" defTabSz="914400" rtl="0" eaLnBrk="1" latinLnBrk="0" hangingPunct="1">
              <a:lnSpc>
                <a:spcPct val="90000"/>
              </a:lnSpc>
              <a:spcBef>
                <a:spcPts val="500"/>
              </a:spcBef>
              <a:buClr>
                <a:schemeClr val="bg2"/>
              </a:buClr>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buClrTx/>
              <a:buSzTx/>
              <a:buNone/>
              <a:tabLst/>
              <a:defRPr/>
            </a:pPr>
            <a:r>
              <a:rPr kumimoji="0" lang="sl-SI" sz="1050" b="1" i="0" u="none" strike="noStrike" cap="none" normalizeH="0" noProof="0" dirty="0">
                <a:ln>
                  <a:noFill/>
                </a:ln>
                <a:effectLst/>
                <a:uLnTx/>
                <a:uFillTx/>
                <a:latin typeface="Montserrat"/>
                <a:ea typeface="+mn-ea"/>
                <a:cs typeface="+mn-cs"/>
              </a:rPr>
              <a:t>Za več informacij se obrnite na naše svetovalce.</a:t>
            </a:r>
          </a:p>
        </p:txBody>
      </p:sp>
      <p:pic>
        <p:nvPicPr>
          <p:cNvPr id="7" name="Picture 6" descr="A blue and green text on a black background&#10;&#10;Description automatically generated">
            <a:extLst>
              <a:ext uri="{FF2B5EF4-FFF2-40B4-BE49-F238E27FC236}">
                <a16:creationId xmlns:a16="http://schemas.microsoft.com/office/drawing/2014/main" id="{A7961703-C73E-1331-C4B6-CFBA3D9A85F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35636" y="19023"/>
            <a:ext cx="1686720" cy="761048"/>
          </a:xfrm>
          <a:prstGeom prst="rect">
            <a:avLst/>
          </a:prstGeom>
        </p:spPr>
      </p:pic>
      <p:grpSp>
        <p:nvGrpSpPr>
          <p:cNvPr id="1036" name="Group 1035">
            <a:extLst>
              <a:ext uri="{FF2B5EF4-FFF2-40B4-BE49-F238E27FC236}">
                <a16:creationId xmlns:a16="http://schemas.microsoft.com/office/drawing/2014/main" id="{8A8291F4-3833-FD07-5945-AA6FACCFFB8B}"/>
              </a:ext>
            </a:extLst>
          </p:cNvPr>
          <p:cNvGrpSpPr/>
          <p:nvPr/>
        </p:nvGrpSpPr>
        <p:grpSpPr>
          <a:xfrm>
            <a:off x="342378" y="4276353"/>
            <a:ext cx="2937691" cy="2366557"/>
            <a:chOff x="359910" y="3467987"/>
            <a:chExt cx="7076759" cy="5700926"/>
          </a:xfrm>
        </p:grpSpPr>
        <p:grpSp>
          <p:nvGrpSpPr>
            <p:cNvPr id="2" name="Group 1">
              <a:extLst>
                <a:ext uri="{FF2B5EF4-FFF2-40B4-BE49-F238E27FC236}">
                  <a16:creationId xmlns:a16="http://schemas.microsoft.com/office/drawing/2014/main" id="{476F8826-FC4F-E59D-2A5F-3C97C34A7D33}"/>
                </a:ext>
              </a:extLst>
            </p:cNvPr>
            <p:cNvGrpSpPr/>
            <p:nvPr/>
          </p:nvGrpSpPr>
          <p:grpSpPr>
            <a:xfrm>
              <a:off x="450217" y="4277855"/>
              <a:ext cx="922060" cy="1366583"/>
              <a:chOff x="5934946" y="3936554"/>
              <a:chExt cx="922060" cy="1366583"/>
            </a:xfrm>
          </p:grpSpPr>
          <p:sp>
            <p:nvSpPr>
              <p:cNvPr id="13" name="Shape 0">
                <a:extLst>
                  <a:ext uri="{FF2B5EF4-FFF2-40B4-BE49-F238E27FC236}">
                    <a16:creationId xmlns:a16="http://schemas.microsoft.com/office/drawing/2014/main" id="{B0F02B9E-58D9-5E50-13EE-E8E06F0BF0FB}"/>
                  </a:ext>
                </a:extLst>
              </p:cNvPr>
              <p:cNvSpPr/>
              <p:nvPr/>
            </p:nvSpPr>
            <p:spPr>
              <a:xfrm>
                <a:off x="5934946" y="3987790"/>
                <a:ext cx="922060" cy="1282374"/>
              </a:xfrm>
              <a:prstGeom prst="roundRect">
                <a:avLst>
                  <a:gd name="adj" fmla="val 3034"/>
                </a:avLst>
              </a:prstGeom>
              <a:solidFill>
                <a:srgbClr val="0B355D"/>
              </a:solidFill>
              <a:ln w="12700">
                <a:solidFill>
                  <a:srgbClr val="03365F">
                    <a:alpha val="33000"/>
                  </a:srgbClr>
                </a:solidFill>
                <a:prstDash val="solid"/>
              </a:ln>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grpSp>
            <p:nvGrpSpPr>
              <p:cNvPr id="14" name="Group 13">
                <a:extLst>
                  <a:ext uri="{FF2B5EF4-FFF2-40B4-BE49-F238E27FC236}">
                    <a16:creationId xmlns:a16="http://schemas.microsoft.com/office/drawing/2014/main" id="{3E2AFE35-DEE3-4790-AD4D-51C4E08F553C}"/>
                  </a:ext>
                </a:extLst>
              </p:cNvPr>
              <p:cNvGrpSpPr/>
              <p:nvPr/>
            </p:nvGrpSpPr>
            <p:grpSpPr>
              <a:xfrm>
                <a:off x="5958030" y="3936554"/>
                <a:ext cx="887085" cy="1366583"/>
                <a:chOff x="5958030" y="3936554"/>
                <a:chExt cx="887085" cy="1366583"/>
              </a:xfrm>
            </p:grpSpPr>
            <p:pic>
              <p:nvPicPr>
                <p:cNvPr id="16" name="Picture 15" descr="A logo with white letters and blue and green circles&#10;&#10;Description automatically generated">
                  <a:extLst>
                    <a:ext uri="{FF2B5EF4-FFF2-40B4-BE49-F238E27FC236}">
                      <a16:creationId xmlns:a16="http://schemas.microsoft.com/office/drawing/2014/main" id="{9616D38F-28EC-078A-D652-A336ED1C008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74860" y="4315694"/>
                  <a:ext cx="570255" cy="226755"/>
                </a:xfrm>
                <a:prstGeom prst="rect">
                  <a:avLst/>
                </a:prstGeom>
              </p:spPr>
            </p:pic>
            <p:sp>
              <p:nvSpPr>
                <p:cNvPr id="17" name="TextBox 16">
                  <a:extLst>
                    <a:ext uri="{FF2B5EF4-FFF2-40B4-BE49-F238E27FC236}">
                      <a16:creationId xmlns:a16="http://schemas.microsoft.com/office/drawing/2014/main" id="{D7343A30-FEB4-CF73-952F-106524890DB3}"/>
                    </a:ext>
                  </a:extLst>
                </p:cNvPr>
                <p:cNvSpPr txBox="1"/>
                <p:nvPr/>
              </p:nvSpPr>
              <p:spPr>
                <a:xfrm rot="16200000">
                  <a:off x="5405543" y="4489041"/>
                  <a:ext cx="1366583" cy="261610"/>
                </a:xfrm>
                <a:prstGeom prst="rect">
                  <a:avLst/>
                </a:prstGeom>
                <a:noFill/>
              </p:spPr>
              <p:txBody>
                <a:bodyPr wrap="square">
                  <a:spAutoFit/>
                </a:bodyPr>
                <a:lstStyle/>
                <a:p>
                  <a:pPr algn="ctr">
                    <a:spcBef>
                      <a:spcPts val="600"/>
                    </a:spcBef>
                  </a:pPr>
                  <a:r>
                    <a:rPr lang="sl-SI" sz="1050" b="1" dirty="0">
                      <a:solidFill>
                        <a:schemeClr val="bg1"/>
                      </a:solidFill>
                      <a:effectLst/>
                      <a:latin typeface="Montserrat" pitchFamily="2" charset="0"/>
                      <a:ea typeface="Times New Roman" panose="02020603050405020304" pitchFamily="18" charset="0"/>
                      <a:cs typeface="Times New Roman" panose="02020603050405020304" pitchFamily="18" charset="0"/>
                    </a:rPr>
                    <a:t>NA VOLJO</a:t>
                  </a:r>
                </a:p>
              </p:txBody>
            </p:sp>
            <p:sp>
              <p:nvSpPr>
                <p:cNvPr id="21" name="TextBox 20">
                  <a:extLst>
                    <a:ext uri="{FF2B5EF4-FFF2-40B4-BE49-F238E27FC236}">
                      <a16:creationId xmlns:a16="http://schemas.microsoft.com/office/drawing/2014/main" id="{C00B74F1-6B6E-25AF-915B-6490158DBB6D}"/>
                    </a:ext>
                  </a:extLst>
                </p:cNvPr>
                <p:cNvSpPr txBox="1"/>
                <p:nvPr/>
              </p:nvSpPr>
              <p:spPr>
                <a:xfrm>
                  <a:off x="6110632" y="4718393"/>
                  <a:ext cx="711105" cy="261610"/>
                </a:xfrm>
                <a:prstGeom prst="rect">
                  <a:avLst/>
                </a:prstGeom>
                <a:noFill/>
              </p:spPr>
              <p:txBody>
                <a:bodyPr wrap="square" lIns="91440" tIns="45720" rIns="91440" bIns="45720" anchor="t">
                  <a:spAutoFit/>
                </a:bodyPr>
                <a:lstStyle/>
                <a:p>
                  <a:pPr algn="ctr">
                    <a:spcBef>
                      <a:spcPts val="600"/>
                    </a:spcBef>
                  </a:pPr>
                  <a:r>
                    <a:rPr lang="sl-SI" sz="1050" b="1" dirty="0">
                      <a:solidFill>
                        <a:schemeClr val="bg1"/>
                      </a:solidFill>
                      <a:latin typeface="Montserrat SemiBold" panose="00000700000000000000" pitchFamily="2" charset="0"/>
                      <a:ea typeface="Times New Roman" panose="02020603050405020304" pitchFamily="18" charset="0"/>
                      <a:cs typeface="Times New Roman"/>
                    </a:rPr>
                    <a:t>API</a:t>
                  </a:r>
                </a:p>
              </p:txBody>
            </p:sp>
          </p:grpSp>
        </p:grpSp>
        <p:pic>
          <p:nvPicPr>
            <p:cNvPr id="57" name="Image 6" descr="preencoded.png">
              <a:extLst>
                <a:ext uri="{FF2B5EF4-FFF2-40B4-BE49-F238E27FC236}">
                  <a16:creationId xmlns:a16="http://schemas.microsoft.com/office/drawing/2014/main" id="{4D11A5FD-381E-10B5-3B73-5F21C2D56EE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8821" y="3467987"/>
              <a:ext cx="6608848" cy="5700926"/>
            </a:xfrm>
            <a:prstGeom prst="rect">
              <a:avLst/>
            </a:prstGeom>
          </p:spPr>
        </p:pic>
        <p:pic>
          <p:nvPicPr>
            <p:cNvPr id="59" name="Image 7" descr="preencoded.png">
              <a:extLst>
                <a:ext uri="{FF2B5EF4-FFF2-40B4-BE49-F238E27FC236}">
                  <a16:creationId xmlns:a16="http://schemas.microsoft.com/office/drawing/2014/main" id="{5688AC9A-8B02-6E4A-BBB9-022E24200223}"/>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359910" y="3624710"/>
              <a:ext cx="7076759" cy="5397476"/>
            </a:xfrm>
            <a:prstGeom prst="rect">
              <a:avLst/>
            </a:prstGeom>
          </p:spPr>
        </p:pic>
      </p:grpSp>
      <p:grpSp>
        <p:nvGrpSpPr>
          <p:cNvPr id="1038" name="Group 1037">
            <a:extLst>
              <a:ext uri="{FF2B5EF4-FFF2-40B4-BE49-F238E27FC236}">
                <a16:creationId xmlns:a16="http://schemas.microsoft.com/office/drawing/2014/main" id="{F3D1A888-779A-A4B3-ADC6-D58935D07CBF}"/>
              </a:ext>
            </a:extLst>
          </p:cNvPr>
          <p:cNvGrpSpPr/>
          <p:nvPr/>
        </p:nvGrpSpPr>
        <p:grpSpPr>
          <a:xfrm>
            <a:off x="5934946" y="4008782"/>
            <a:ext cx="922060" cy="1366583"/>
            <a:chOff x="5934946" y="3936554"/>
            <a:chExt cx="922060" cy="1366583"/>
          </a:xfrm>
        </p:grpSpPr>
        <p:sp>
          <p:nvSpPr>
            <p:cNvPr id="1039" name="Shape 0">
              <a:extLst>
                <a:ext uri="{FF2B5EF4-FFF2-40B4-BE49-F238E27FC236}">
                  <a16:creationId xmlns:a16="http://schemas.microsoft.com/office/drawing/2014/main" id="{58B0B1F6-BD15-45C3-F018-AD698C7BEC2A}"/>
                </a:ext>
              </a:extLst>
            </p:cNvPr>
            <p:cNvSpPr/>
            <p:nvPr/>
          </p:nvSpPr>
          <p:spPr>
            <a:xfrm>
              <a:off x="5934946" y="3987790"/>
              <a:ext cx="922060" cy="1282374"/>
            </a:xfrm>
            <a:prstGeom prst="roundRect">
              <a:avLst>
                <a:gd name="adj" fmla="val 3034"/>
              </a:avLst>
            </a:prstGeom>
            <a:solidFill>
              <a:srgbClr val="0B355D"/>
            </a:solidFill>
            <a:ln w="12700">
              <a:solidFill>
                <a:srgbClr val="03365F">
                  <a:alpha val="33000"/>
                </a:srgbClr>
              </a:solidFill>
              <a:prstDash val="solid"/>
            </a:ln>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grpSp>
          <p:nvGrpSpPr>
            <p:cNvPr id="1040" name="Group 1039">
              <a:extLst>
                <a:ext uri="{FF2B5EF4-FFF2-40B4-BE49-F238E27FC236}">
                  <a16:creationId xmlns:a16="http://schemas.microsoft.com/office/drawing/2014/main" id="{E5AC6CC9-B6B8-038F-9359-E2E13B985912}"/>
                </a:ext>
              </a:extLst>
            </p:cNvPr>
            <p:cNvGrpSpPr/>
            <p:nvPr/>
          </p:nvGrpSpPr>
          <p:grpSpPr>
            <a:xfrm>
              <a:off x="5958030" y="3936554"/>
              <a:ext cx="887085" cy="1366583"/>
              <a:chOff x="5958030" y="3936554"/>
              <a:chExt cx="887085" cy="1366583"/>
            </a:xfrm>
          </p:grpSpPr>
          <p:pic>
            <p:nvPicPr>
              <p:cNvPr id="1041" name="Picture 1040" descr="A logo with white letters and blue and green circles&#10;&#10;Description automatically generated">
                <a:extLst>
                  <a:ext uri="{FF2B5EF4-FFF2-40B4-BE49-F238E27FC236}">
                    <a16:creationId xmlns:a16="http://schemas.microsoft.com/office/drawing/2014/main" id="{24EF7F94-E822-03B7-CB63-4B38D00CAC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74860" y="4315694"/>
                <a:ext cx="570255" cy="226755"/>
              </a:xfrm>
              <a:prstGeom prst="rect">
                <a:avLst/>
              </a:prstGeom>
            </p:spPr>
          </p:pic>
          <p:sp>
            <p:nvSpPr>
              <p:cNvPr id="1042" name="TextBox 1041">
                <a:extLst>
                  <a:ext uri="{FF2B5EF4-FFF2-40B4-BE49-F238E27FC236}">
                    <a16:creationId xmlns:a16="http://schemas.microsoft.com/office/drawing/2014/main" id="{1A880697-8CAE-0824-DF36-2D313E33B587}"/>
                  </a:ext>
                </a:extLst>
              </p:cNvPr>
              <p:cNvSpPr txBox="1"/>
              <p:nvPr/>
            </p:nvSpPr>
            <p:spPr>
              <a:xfrm rot="16200000">
                <a:off x="5405543" y="4489041"/>
                <a:ext cx="1366583" cy="261610"/>
              </a:xfrm>
              <a:prstGeom prst="rect">
                <a:avLst/>
              </a:prstGeom>
              <a:noFill/>
            </p:spPr>
            <p:txBody>
              <a:bodyPr wrap="square">
                <a:spAutoFit/>
              </a:bodyPr>
              <a:lstStyle/>
              <a:p>
                <a:pPr algn="ctr">
                  <a:spcBef>
                    <a:spcPts val="600"/>
                  </a:spcBef>
                </a:pPr>
                <a:r>
                  <a:rPr lang="sl-SI" sz="1050" b="1" dirty="0">
                    <a:solidFill>
                      <a:schemeClr val="bg1"/>
                    </a:solidFill>
                    <a:effectLst/>
                    <a:latin typeface="Montserrat" pitchFamily="2" charset="0"/>
                    <a:ea typeface="Times New Roman" panose="02020603050405020304" pitchFamily="18" charset="0"/>
                    <a:cs typeface="Times New Roman" panose="02020603050405020304" pitchFamily="18" charset="0"/>
                  </a:rPr>
                  <a:t>NA VOLJO</a:t>
                </a:r>
              </a:p>
            </p:txBody>
          </p:sp>
          <p:sp>
            <p:nvSpPr>
              <p:cNvPr id="1043" name="TextBox 1042">
                <a:extLst>
                  <a:ext uri="{FF2B5EF4-FFF2-40B4-BE49-F238E27FC236}">
                    <a16:creationId xmlns:a16="http://schemas.microsoft.com/office/drawing/2014/main" id="{0CAD5D96-9C04-606F-C508-BD23D4A6A80F}"/>
                  </a:ext>
                </a:extLst>
              </p:cNvPr>
              <p:cNvSpPr txBox="1"/>
              <p:nvPr/>
            </p:nvSpPr>
            <p:spPr>
              <a:xfrm>
                <a:off x="6110632" y="4718393"/>
                <a:ext cx="711105" cy="261610"/>
              </a:xfrm>
              <a:prstGeom prst="rect">
                <a:avLst/>
              </a:prstGeom>
              <a:noFill/>
            </p:spPr>
            <p:txBody>
              <a:bodyPr wrap="square" lIns="91440" tIns="45720" rIns="91440" bIns="45720" anchor="t">
                <a:spAutoFit/>
              </a:bodyPr>
              <a:lstStyle/>
              <a:p>
                <a:pPr algn="ctr">
                  <a:spcBef>
                    <a:spcPts val="600"/>
                  </a:spcBef>
                </a:pPr>
                <a:r>
                  <a:rPr lang="sl-SI" sz="1050" b="1" dirty="0">
                    <a:solidFill>
                      <a:schemeClr val="bg1"/>
                    </a:solidFill>
                    <a:latin typeface="Montserrat SemiBold" panose="00000700000000000000" pitchFamily="2" charset="0"/>
                    <a:ea typeface="Times New Roman" panose="02020603050405020304" pitchFamily="18" charset="0"/>
                    <a:cs typeface="Times New Roman"/>
                  </a:rPr>
                  <a:t>API</a:t>
                </a:r>
              </a:p>
            </p:txBody>
          </p:sp>
        </p:grpSp>
      </p:grpSp>
      <p:pic>
        <p:nvPicPr>
          <p:cNvPr id="1057" name="Picture 1056" descr="A graph with colored dots&#10;&#10;Description automatically generated">
            <a:extLst>
              <a:ext uri="{FF2B5EF4-FFF2-40B4-BE49-F238E27FC236}">
                <a16:creationId xmlns:a16="http://schemas.microsoft.com/office/drawing/2014/main" id="{0CE0ED2F-FC0F-A088-9B9F-4AD467B7817E}"/>
              </a:ext>
            </a:extLst>
          </p:cNvPr>
          <p:cNvPicPr>
            <a:picLocks noChangeAspect="1"/>
          </p:cNvPicPr>
          <p:nvPr/>
        </p:nvPicPr>
        <p:blipFill>
          <a:blip r:embed="rId12"/>
          <a:stretch>
            <a:fillRect/>
          </a:stretch>
        </p:blipFill>
        <p:spPr>
          <a:xfrm>
            <a:off x="3310546" y="5731651"/>
            <a:ext cx="3632929" cy="1030280"/>
          </a:xfrm>
          <a:prstGeom prst="rect">
            <a:avLst/>
          </a:prstGeom>
          <a:effectLst/>
        </p:spPr>
      </p:pic>
    </p:spTree>
    <p:extLst>
      <p:ext uri="{BB962C8B-B14F-4D97-AF65-F5344CB8AC3E}">
        <p14:creationId xmlns:p14="http://schemas.microsoft.com/office/powerpoint/2010/main" val="1510699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6E86118-0320-9A59-21E0-000979ABCFC7}"/>
              </a:ext>
            </a:extLst>
          </p:cNvPr>
          <p:cNvGrpSpPr/>
          <p:nvPr/>
        </p:nvGrpSpPr>
        <p:grpSpPr>
          <a:xfrm>
            <a:off x="-5427" y="4611555"/>
            <a:ext cx="4843464" cy="5294445"/>
            <a:chOff x="-28577" y="4611555"/>
            <a:chExt cx="4843464" cy="5294445"/>
          </a:xfrm>
        </p:grpSpPr>
        <p:pic>
          <p:nvPicPr>
            <p:cNvPr id="4" name="Image 1" descr=" ">
              <a:extLst>
                <a:ext uri="{FF2B5EF4-FFF2-40B4-BE49-F238E27FC236}">
                  <a16:creationId xmlns:a16="http://schemas.microsoft.com/office/drawing/2014/main" id="{809F110E-D728-155E-B796-297214B7EE07}"/>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4651"/>
            <a:stretch/>
          </p:blipFill>
          <p:spPr>
            <a:xfrm>
              <a:off x="-28577" y="5189207"/>
              <a:ext cx="4802123" cy="4716793"/>
            </a:xfrm>
            <a:prstGeom prst="rect">
              <a:avLst/>
            </a:prstGeom>
          </p:spPr>
        </p:pic>
        <p:pic>
          <p:nvPicPr>
            <p:cNvPr id="5" name="Image 2" descr=" ">
              <a:extLst>
                <a:ext uri="{FF2B5EF4-FFF2-40B4-BE49-F238E27FC236}">
                  <a16:creationId xmlns:a16="http://schemas.microsoft.com/office/drawing/2014/main" id="{E5961CA9-DE29-B48C-9EE8-CFD2776F3F83}"/>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r="37530"/>
            <a:stretch/>
          </p:blipFill>
          <p:spPr>
            <a:xfrm>
              <a:off x="-28577" y="4611555"/>
              <a:ext cx="4843464" cy="5294445"/>
            </a:xfrm>
            <a:prstGeom prst="rect">
              <a:avLst/>
            </a:prstGeom>
          </p:spPr>
        </p:pic>
      </p:grpSp>
      <p:sp>
        <p:nvSpPr>
          <p:cNvPr id="12" name="TextBox 11">
            <a:extLst>
              <a:ext uri="{FF2B5EF4-FFF2-40B4-BE49-F238E27FC236}">
                <a16:creationId xmlns:a16="http://schemas.microsoft.com/office/drawing/2014/main" id="{426E52E4-7A11-11A5-AD04-1DD91E58EF89}"/>
              </a:ext>
            </a:extLst>
          </p:cNvPr>
          <p:cNvSpPr txBox="1"/>
          <p:nvPr/>
        </p:nvSpPr>
        <p:spPr>
          <a:xfrm>
            <a:off x="192390" y="753928"/>
            <a:ext cx="6385280" cy="733534"/>
          </a:xfrm>
          <a:prstGeom prst="rect">
            <a:avLst/>
          </a:prstGeom>
          <a:noFill/>
        </p:spPr>
        <p:txBody>
          <a:bodyPr wrap="square" lIns="91440" tIns="45720" rIns="91440" bIns="45720" anchor="t">
            <a:spAutoFit/>
          </a:bodyPr>
          <a:lstStyle/>
          <a:p>
            <a:pPr>
              <a:lnSpc>
                <a:spcPts val="2200"/>
              </a:lnSpc>
              <a:spcBef>
                <a:spcPts val="600"/>
              </a:spcBef>
            </a:pPr>
            <a:r>
              <a:rPr lang="sl-SI" sz="2200" b="1" dirty="0">
                <a:solidFill>
                  <a:srgbClr val="1C355E"/>
                </a:solidFill>
                <a:latin typeface="Montserrat"/>
                <a:ea typeface="Times New Roman" panose="02020603050405020304" pitchFamily="18" charset="0"/>
                <a:cs typeface="Times New Roman"/>
              </a:rPr>
              <a:t>Indeks </a:t>
            </a:r>
            <a:r>
              <a:rPr lang="sl-SI" sz="2200" b="1" dirty="0">
                <a:solidFill>
                  <a:srgbClr val="1C355E"/>
                </a:solidFill>
                <a:effectLst/>
                <a:latin typeface="Montserrat"/>
                <a:ea typeface="Times New Roman" panose="02020603050405020304" pitchFamily="18" charset="0"/>
                <a:cs typeface="Times New Roman"/>
              </a:rPr>
              <a:t>plačilnih zamud</a:t>
            </a:r>
          </a:p>
          <a:p>
            <a:pPr>
              <a:lnSpc>
                <a:spcPts val="2200"/>
              </a:lnSpc>
              <a:spcBef>
                <a:spcPts val="600"/>
              </a:spcBef>
            </a:pPr>
            <a:r>
              <a:rPr lang="sl-SI" sz="2200" b="1" dirty="0">
                <a:solidFill>
                  <a:srgbClr val="00A19C"/>
                </a:solidFill>
                <a:effectLst/>
                <a:latin typeface="Montserrat"/>
                <a:ea typeface="Times New Roman" panose="02020603050405020304" pitchFamily="18" charset="0"/>
                <a:cs typeface="Times New Roman"/>
              </a:rPr>
              <a:t>Pravočasni vpogled v plačilne navade</a:t>
            </a:r>
          </a:p>
        </p:txBody>
      </p:sp>
      <p:sp>
        <p:nvSpPr>
          <p:cNvPr id="24" name="TextBox 23">
            <a:extLst>
              <a:ext uri="{FF2B5EF4-FFF2-40B4-BE49-F238E27FC236}">
                <a16:creationId xmlns:a16="http://schemas.microsoft.com/office/drawing/2014/main" id="{20C5471A-1745-D983-1245-7AC28F8C5EE5}"/>
              </a:ext>
            </a:extLst>
          </p:cNvPr>
          <p:cNvSpPr txBox="1"/>
          <p:nvPr/>
        </p:nvSpPr>
        <p:spPr>
          <a:xfrm>
            <a:off x="147852" y="202338"/>
            <a:ext cx="6318333" cy="354584"/>
          </a:xfrm>
          <a:prstGeom prst="rect">
            <a:avLst/>
          </a:prstGeom>
          <a:noFill/>
        </p:spPr>
        <p:txBody>
          <a:bodyPr wrap="square">
            <a:spAutoFit/>
          </a:bodyPr>
          <a:lstStyle/>
          <a:p>
            <a:pPr>
              <a:lnSpc>
                <a:spcPts val="2200"/>
              </a:lnSpc>
              <a:spcBef>
                <a:spcPts val="600"/>
              </a:spcBef>
            </a:pPr>
            <a:r>
              <a:rPr lang="sl-SI" sz="1400" dirty="0">
                <a:solidFill>
                  <a:srgbClr val="1C355E"/>
                </a:solidFill>
                <a:effectLst/>
                <a:latin typeface="Montserrat" pitchFamily="2" charset="0"/>
                <a:ea typeface="Times New Roman" panose="02020603050405020304" pitchFamily="18" charset="0"/>
                <a:cs typeface="Times New Roman" panose="02020603050405020304" pitchFamily="18" charset="0"/>
              </a:rPr>
              <a:t>POSLOVNE </a:t>
            </a:r>
            <a:r>
              <a:rPr lang="sl-SI" sz="1400" dirty="0">
                <a:solidFill>
                  <a:srgbClr val="00A19C"/>
                </a:solidFill>
                <a:effectLst/>
                <a:latin typeface="Montserrat" pitchFamily="2" charset="0"/>
                <a:ea typeface="Times New Roman" panose="02020603050405020304" pitchFamily="18" charset="0"/>
                <a:cs typeface="Times New Roman" panose="02020603050405020304" pitchFamily="18" charset="0"/>
              </a:rPr>
              <a:t>INFORMACIJE</a:t>
            </a:r>
          </a:p>
        </p:txBody>
      </p:sp>
      <p:sp>
        <p:nvSpPr>
          <p:cNvPr id="25" name="Rectangle 24">
            <a:extLst>
              <a:ext uri="{FF2B5EF4-FFF2-40B4-BE49-F238E27FC236}">
                <a16:creationId xmlns:a16="http://schemas.microsoft.com/office/drawing/2014/main" id="{3A4E3E20-BA6C-FE79-0F8C-EC0486B9ED08}"/>
              </a:ext>
            </a:extLst>
          </p:cNvPr>
          <p:cNvSpPr/>
          <p:nvPr/>
        </p:nvSpPr>
        <p:spPr>
          <a:xfrm>
            <a:off x="237744" y="518160"/>
            <a:ext cx="223266" cy="65818"/>
          </a:xfrm>
          <a:prstGeom prst="rect">
            <a:avLst/>
          </a:prstGeom>
          <a:solidFill>
            <a:srgbClr val="00A1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25B64F1C-50FA-E6FE-5A93-FC696C561AF1}"/>
              </a:ext>
            </a:extLst>
          </p:cNvPr>
          <p:cNvSpPr/>
          <p:nvPr/>
        </p:nvSpPr>
        <p:spPr>
          <a:xfrm>
            <a:off x="237744" y="518160"/>
            <a:ext cx="223266" cy="65818"/>
          </a:xfrm>
          <a:prstGeom prst="rect">
            <a:avLst/>
          </a:prstGeom>
          <a:solidFill>
            <a:srgbClr val="00A1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Espace réservé du texte 7">
            <a:extLst>
              <a:ext uri="{FF2B5EF4-FFF2-40B4-BE49-F238E27FC236}">
                <a16:creationId xmlns:a16="http://schemas.microsoft.com/office/drawing/2014/main" id="{B5517950-3C16-1C0F-2024-F2C353DADB55}"/>
              </a:ext>
            </a:extLst>
          </p:cNvPr>
          <p:cNvSpPr txBox="1">
            <a:spLocks/>
          </p:cNvSpPr>
          <p:nvPr/>
        </p:nvSpPr>
        <p:spPr>
          <a:xfrm>
            <a:off x="-5427" y="9406482"/>
            <a:ext cx="6863427" cy="499518"/>
          </a:xfrm>
          <a:prstGeom prst="roundRect">
            <a:avLst>
              <a:gd name="adj" fmla="val 0"/>
            </a:avLst>
          </a:prstGeom>
          <a:solidFill>
            <a:srgbClr val="00A19C"/>
          </a:solidFill>
          <a:ln w="12700">
            <a:noFill/>
          </a:ln>
        </p:spPr>
        <p:txBody>
          <a:bodyPr vert="horz" lIns="180000" tIns="180000" rIns="180000" bIns="180000" rtlCol="0">
            <a:noAutofit/>
          </a:bodyPr>
          <a:lstStyle>
            <a:lvl1pPr marL="0" indent="0" algn="l" defTabSz="914400" rtl="0" eaLnBrk="1" latinLnBrk="0" hangingPunct="1">
              <a:lnSpc>
                <a:spcPct val="110000"/>
              </a:lnSpc>
              <a:spcBef>
                <a:spcPts val="1000"/>
              </a:spcBef>
              <a:buFont typeface="Century Gothic" panose="020B0502020202020204" pitchFamily="34" charset="0"/>
              <a:buChar char=" "/>
              <a:defRPr sz="1600" b="0" kern="1200" cap="none" spc="100" baseline="0">
                <a:solidFill>
                  <a:schemeClr val="bg1"/>
                </a:solidFill>
                <a:latin typeface="+mn-lt"/>
                <a:ea typeface="+mn-ea"/>
                <a:cs typeface="+mn-cs"/>
              </a:defRPr>
            </a:lvl1pPr>
            <a:lvl2pPr marL="0" indent="0" algn="l" defTabSz="914400" rtl="0" eaLnBrk="1" latinLnBrk="0" hangingPunct="1">
              <a:lnSpc>
                <a:spcPct val="110000"/>
              </a:lnSpc>
              <a:spcBef>
                <a:spcPts val="1800"/>
              </a:spcBef>
              <a:buClr>
                <a:schemeClr val="accent3"/>
              </a:buClr>
              <a:buFont typeface="Century Gothic" panose="020B0502020202020204" pitchFamily="34" charset="0"/>
              <a:buChar char=" "/>
              <a:defRPr sz="1050" kern="1200">
                <a:solidFill>
                  <a:schemeClr val="bg1"/>
                </a:solidFill>
                <a:latin typeface="+mn-lt"/>
                <a:ea typeface="+mn-ea"/>
                <a:cs typeface="+mn-cs"/>
              </a:defRPr>
            </a:lvl2pPr>
            <a:lvl3pPr marL="484188" indent="0" algn="l" defTabSz="914400" rtl="0" eaLnBrk="1" latinLnBrk="0" hangingPunct="1">
              <a:lnSpc>
                <a:spcPct val="90000"/>
              </a:lnSpc>
              <a:spcBef>
                <a:spcPts val="500"/>
              </a:spcBef>
              <a:buClr>
                <a:schemeClr val="accent3"/>
              </a:buClr>
              <a:buFont typeface="Arial" panose="020B0604020202020204" pitchFamily="34" charset="0"/>
              <a:buNone/>
              <a:defRPr sz="1600" kern="1200">
                <a:solidFill>
                  <a:schemeClr val="bg1"/>
                </a:solidFill>
                <a:latin typeface="+mn-lt"/>
                <a:ea typeface="+mn-ea"/>
                <a:cs typeface="+mn-cs"/>
              </a:defRPr>
            </a:lvl3pPr>
            <a:lvl4pPr marL="984250" indent="-228600" algn="l" defTabSz="914400" rtl="0" eaLnBrk="1" latinLnBrk="0" hangingPunct="1">
              <a:lnSpc>
                <a:spcPct val="90000"/>
              </a:lnSpc>
              <a:spcBef>
                <a:spcPts val="500"/>
              </a:spcBef>
              <a:buClr>
                <a:schemeClr val="bg2"/>
              </a:buClr>
              <a:buFont typeface="Arial" panose="020B0604020202020204" pitchFamily="34" charset="0"/>
              <a:buChar char="‒"/>
              <a:defRPr sz="1400" kern="1200">
                <a:solidFill>
                  <a:schemeClr val="bg1"/>
                </a:solidFill>
                <a:latin typeface="+mn-lt"/>
                <a:ea typeface="+mn-ea"/>
                <a:cs typeface="+mn-cs"/>
              </a:defRPr>
            </a:lvl4pPr>
            <a:lvl5pPr marL="1255713" indent="-228600" algn="l" defTabSz="914400" rtl="0" eaLnBrk="1" latinLnBrk="0" hangingPunct="1">
              <a:lnSpc>
                <a:spcPct val="90000"/>
              </a:lnSpc>
              <a:spcBef>
                <a:spcPts val="500"/>
              </a:spcBef>
              <a:buClr>
                <a:schemeClr val="bg2"/>
              </a:buClr>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buClrTx/>
              <a:buSzTx/>
              <a:buNone/>
              <a:tabLst/>
              <a:defRPr/>
            </a:pPr>
            <a:r>
              <a:rPr kumimoji="0" lang="sl-SI" sz="1050" b="1" i="0" u="none" strike="noStrike" cap="none" normalizeH="0" noProof="0" dirty="0">
                <a:ln>
                  <a:noFill/>
                </a:ln>
                <a:effectLst/>
                <a:uLnTx/>
                <a:uFillTx/>
                <a:latin typeface="Montserrat"/>
                <a:ea typeface="+mn-ea"/>
                <a:cs typeface="+mn-cs"/>
              </a:rPr>
              <a:t>Za več informacij se obrnite na naše svetovalce.</a:t>
            </a:r>
          </a:p>
        </p:txBody>
      </p:sp>
      <p:pic>
        <p:nvPicPr>
          <p:cNvPr id="7" name="Picture 6" descr="A blue and green text on a black background&#10;&#10;Description automatically generated">
            <a:extLst>
              <a:ext uri="{FF2B5EF4-FFF2-40B4-BE49-F238E27FC236}">
                <a16:creationId xmlns:a16="http://schemas.microsoft.com/office/drawing/2014/main" id="{A7961703-C73E-1331-C4B6-CFBA3D9A85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35636" y="19023"/>
            <a:ext cx="1686720" cy="761048"/>
          </a:xfrm>
          <a:prstGeom prst="rect">
            <a:avLst/>
          </a:prstGeom>
        </p:spPr>
      </p:pic>
      <p:pic>
        <p:nvPicPr>
          <p:cNvPr id="3" name="Image 5" descr="preencoded.png">
            <a:extLst>
              <a:ext uri="{FF2B5EF4-FFF2-40B4-BE49-F238E27FC236}">
                <a16:creationId xmlns:a16="http://schemas.microsoft.com/office/drawing/2014/main" id="{B2FFF11A-1068-9DB4-0D2D-0CBE3FC1275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9884" y="1995370"/>
            <a:ext cx="2941854" cy="2978421"/>
          </a:xfrm>
          <a:prstGeom prst="rect">
            <a:avLst/>
          </a:prstGeom>
        </p:spPr>
      </p:pic>
      <p:pic>
        <p:nvPicPr>
          <p:cNvPr id="6" name="Image 6" descr="preencoded.png">
            <a:extLst>
              <a:ext uri="{FF2B5EF4-FFF2-40B4-BE49-F238E27FC236}">
                <a16:creationId xmlns:a16="http://schemas.microsoft.com/office/drawing/2014/main" id="{5DA419A6-9BB7-6528-E5C6-936EDAEACD0E}"/>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57174" y="2201414"/>
            <a:ext cx="615302" cy="607267"/>
          </a:xfrm>
          <a:prstGeom prst="rect">
            <a:avLst/>
          </a:prstGeom>
        </p:spPr>
      </p:pic>
      <p:pic>
        <p:nvPicPr>
          <p:cNvPr id="20" name="Image 7" descr="preencoded.png">
            <a:extLst>
              <a:ext uri="{FF2B5EF4-FFF2-40B4-BE49-F238E27FC236}">
                <a16:creationId xmlns:a16="http://schemas.microsoft.com/office/drawing/2014/main" id="{6A6A642A-6763-486D-381B-EB469A7CF4B0}"/>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548077" y="2309086"/>
            <a:ext cx="615302" cy="607267"/>
          </a:xfrm>
          <a:prstGeom prst="rect">
            <a:avLst/>
          </a:prstGeom>
        </p:spPr>
      </p:pic>
      <p:pic>
        <p:nvPicPr>
          <p:cNvPr id="22" name="Image 8" descr="preencoded.png">
            <a:extLst>
              <a:ext uri="{FF2B5EF4-FFF2-40B4-BE49-F238E27FC236}">
                <a16:creationId xmlns:a16="http://schemas.microsoft.com/office/drawing/2014/main" id="{677D5C91-F9CD-6D51-CFD6-E81A76F0CF43}"/>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672736" y="2430310"/>
            <a:ext cx="368202" cy="363395"/>
          </a:xfrm>
          <a:prstGeom prst="rect">
            <a:avLst/>
          </a:prstGeom>
        </p:spPr>
      </p:pic>
      <p:sp>
        <p:nvSpPr>
          <p:cNvPr id="32" name="Text 6">
            <a:extLst>
              <a:ext uri="{FF2B5EF4-FFF2-40B4-BE49-F238E27FC236}">
                <a16:creationId xmlns:a16="http://schemas.microsoft.com/office/drawing/2014/main" id="{755C3C33-F624-9B58-D379-44EF2EDFE068}"/>
              </a:ext>
            </a:extLst>
          </p:cNvPr>
          <p:cNvSpPr/>
          <p:nvPr/>
        </p:nvSpPr>
        <p:spPr>
          <a:xfrm>
            <a:off x="1408897" y="2234116"/>
            <a:ext cx="1558868" cy="791249"/>
          </a:xfrm>
          <a:prstGeom prst="rect">
            <a:avLst/>
          </a:prstGeom>
          <a:noFill/>
        </p:spPr>
        <p:txBody>
          <a:bodyPr wrap="square" lIns="0" tIns="0" rIns="0" bIns="0" rtlCol="0" anchor="t"/>
          <a:lstStyle>
            <a:defPPr/>
          </a:lstStyle>
          <a:p>
            <a:pPr marL="0" indent="0" algn="l">
              <a:buNone/>
            </a:pPr>
            <a:r>
              <a:rPr lang="sl-SI" sz="1600" b="1" dirty="0">
                <a:solidFill>
                  <a:srgbClr val="03365F"/>
                </a:solidFill>
                <a:latin typeface="Montserrat" panose="00000500000000000000" pitchFamily="2" charset="0"/>
                <a:ea typeface="Arial Bold" pitchFamily="34" charset="-122"/>
                <a:cs typeface="Arial Bold" pitchFamily="34" charset="-120"/>
              </a:rPr>
              <a:t>Metodologija izračuna</a:t>
            </a:r>
          </a:p>
        </p:txBody>
      </p:sp>
      <p:sp>
        <p:nvSpPr>
          <p:cNvPr id="33" name="Text 7">
            <a:extLst>
              <a:ext uri="{FF2B5EF4-FFF2-40B4-BE49-F238E27FC236}">
                <a16:creationId xmlns:a16="http://schemas.microsoft.com/office/drawing/2014/main" id="{58F3A1A6-61D3-DAE9-8560-2F9EDFCC26B8}"/>
              </a:ext>
            </a:extLst>
          </p:cNvPr>
          <p:cNvSpPr/>
          <p:nvPr/>
        </p:nvSpPr>
        <p:spPr>
          <a:xfrm>
            <a:off x="589933" y="2961148"/>
            <a:ext cx="2395624" cy="1090185"/>
          </a:xfrm>
          <a:prstGeom prst="rect">
            <a:avLst/>
          </a:prstGeom>
          <a:noFill/>
        </p:spPr>
        <p:txBody>
          <a:bodyPr wrap="square" lIns="0" tIns="0" rIns="0" bIns="0" rtlCol="0" anchor="t"/>
          <a:lstStyle>
            <a:defPPr/>
          </a:lstStyle>
          <a:p>
            <a:pPr marL="0" indent="0" algn="l">
              <a:buNone/>
            </a:pPr>
            <a:r>
              <a:rPr lang="sl-SI" sz="1100" dirty="0">
                <a:solidFill>
                  <a:srgbClr val="03365F"/>
                </a:solidFill>
                <a:latin typeface="Montserrat" panose="00000500000000000000" pitchFamily="2" charset="0"/>
                <a:ea typeface="Arial Regular" pitchFamily="34" charset="-122"/>
                <a:cs typeface="Arial Regular" pitchFamily="34" charset="-120"/>
              </a:rPr>
              <a:t>Indeks plačilnih zamud se izračuna na ravni podjetja na podlagi podatkov, ki jih je Coface zbral v okviru svojih zavarovalnih poslov v zadnjih 60 mesecih. Indeks je bistveno orodje za naše analitike tveganj, saj jim je v pomoč pri sprejemanju z informacijami podprtih odločitev o tveganjih. Pri tem ne analizirajo napovedi, temveč podatke o dejanskem stanju.</a:t>
            </a:r>
          </a:p>
        </p:txBody>
      </p:sp>
      <p:pic>
        <p:nvPicPr>
          <p:cNvPr id="23" name="Image 9" descr="preencoded.png">
            <a:extLst>
              <a:ext uri="{FF2B5EF4-FFF2-40B4-BE49-F238E27FC236}">
                <a16:creationId xmlns:a16="http://schemas.microsoft.com/office/drawing/2014/main" id="{D05F36BB-28E5-414A-0BA2-B42BA7F5996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538018" y="1988170"/>
            <a:ext cx="2870366" cy="2978422"/>
          </a:xfrm>
          <a:prstGeom prst="rect">
            <a:avLst/>
          </a:prstGeom>
        </p:spPr>
      </p:pic>
      <p:sp>
        <p:nvSpPr>
          <p:cNvPr id="36" name="Text 8">
            <a:extLst>
              <a:ext uri="{FF2B5EF4-FFF2-40B4-BE49-F238E27FC236}">
                <a16:creationId xmlns:a16="http://schemas.microsoft.com/office/drawing/2014/main" id="{C6B90E30-23C1-10D0-6CB2-FC2B0EB03CA9}"/>
              </a:ext>
            </a:extLst>
          </p:cNvPr>
          <p:cNvSpPr/>
          <p:nvPr/>
        </p:nvSpPr>
        <p:spPr>
          <a:xfrm>
            <a:off x="4505955" y="2288696"/>
            <a:ext cx="1767425" cy="486874"/>
          </a:xfrm>
          <a:prstGeom prst="rect">
            <a:avLst/>
          </a:prstGeom>
          <a:noFill/>
        </p:spPr>
        <p:txBody>
          <a:bodyPr wrap="square" lIns="0" tIns="0" rIns="0" bIns="0" rtlCol="0" anchor="t"/>
          <a:lstStyle>
            <a:defPPr/>
          </a:lstStyle>
          <a:p>
            <a:pPr marL="0" indent="0" algn="l">
              <a:buNone/>
            </a:pPr>
            <a:r>
              <a:rPr lang="sl-SI" sz="1600" b="1" dirty="0">
                <a:solidFill>
                  <a:srgbClr val="03365F"/>
                </a:solidFill>
                <a:latin typeface="Montserrat" panose="00000500000000000000" pitchFamily="2" charset="0"/>
                <a:ea typeface="Arial Bold" pitchFamily="34" charset="-122"/>
                <a:cs typeface="Arial Bold" pitchFamily="34" charset="-120"/>
              </a:rPr>
              <a:t>Stopnje indeksa plačilnih zamud</a:t>
            </a:r>
          </a:p>
        </p:txBody>
      </p:sp>
      <p:sp>
        <p:nvSpPr>
          <p:cNvPr id="40" name="Text 9">
            <a:extLst>
              <a:ext uri="{FF2B5EF4-FFF2-40B4-BE49-F238E27FC236}">
                <a16:creationId xmlns:a16="http://schemas.microsoft.com/office/drawing/2014/main" id="{792F10B4-DFF4-7757-F208-669E33B6938E}"/>
              </a:ext>
            </a:extLst>
          </p:cNvPr>
          <p:cNvSpPr/>
          <p:nvPr/>
        </p:nvSpPr>
        <p:spPr>
          <a:xfrm>
            <a:off x="3728680" y="3060762"/>
            <a:ext cx="2436593" cy="1074876"/>
          </a:xfrm>
          <a:prstGeom prst="rect">
            <a:avLst/>
          </a:prstGeom>
          <a:noFill/>
        </p:spPr>
        <p:txBody>
          <a:bodyPr wrap="square" lIns="0" tIns="0" rIns="0" bIns="0" rtlCol="0" anchor="t"/>
          <a:lstStyle>
            <a:defPPr/>
          </a:lstStyle>
          <a:p>
            <a:pPr marL="0" indent="0" algn="l">
              <a:buNone/>
            </a:pPr>
            <a:r>
              <a:rPr lang="sl-SI" sz="1100" dirty="0">
                <a:solidFill>
                  <a:srgbClr val="03365F"/>
                </a:solidFill>
                <a:latin typeface="Montserrat" panose="00000500000000000000" pitchFamily="2" charset="0"/>
                <a:ea typeface="Arial Regular" pitchFamily="34" charset="-122"/>
                <a:cs typeface="Arial Regular" pitchFamily="34" charset="-120"/>
              </a:rPr>
              <a:t>Indeks je izražen na treh ravneh, pri čemer vsaka označuje določeno stopnjo težav s plačili. Takšni vpogledi v plačila ponujajo precejšnjo prednost pri ocenjevanju novih ali obstoječih poslovnih odnosov, saj služijo kot sistem zgodnjih opozoril.</a:t>
            </a:r>
          </a:p>
        </p:txBody>
      </p:sp>
      <p:pic>
        <p:nvPicPr>
          <p:cNvPr id="43" name="Image 3" descr="preencoded.png">
            <a:extLst>
              <a:ext uri="{FF2B5EF4-FFF2-40B4-BE49-F238E27FC236}">
                <a16:creationId xmlns:a16="http://schemas.microsoft.com/office/drawing/2014/main" id="{DC98F356-AED0-F429-13E2-3C84139AC5C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88054" y="5960415"/>
            <a:ext cx="2900921" cy="3158029"/>
          </a:xfrm>
          <a:prstGeom prst="rect">
            <a:avLst/>
          </a:prstGeom>
        </p:spPr>
      </p:pic>
      <p:pic>
        <p:nvPicPr>
          <p:cNvPr id="49" name="Image 4" descr="preencoded.png">
            <a:extLst>
              <a:ext uri="{FF2B5EF4-FFF2-40B4-BE49-F238E27FC236}">
                <a16:creationId xmlns:a16="http://schemas.microsoft.com/office/drawing/2014/main" id="{F90D3430-DACC-F2A7-5759-691C69C33DC7}"/>
              </a:ext>
            </a:extLst>
          </p:cNvPr>
          <p:cNvPicPr>
            <a:picLocks noChangeAspect="1"/>
          </p:cNvPicPr>
          <p:nvPr/>
        </p:nvPicPr>
        <p:blipFill>
          <a:blip r:embed="rId19" cstate="email">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690873" y="6252782"/>
            <a:ext cx="569296" cy="574909"/>
          </a:xfrm>
          <a:prstGeom prst="rect">
            <a:avLst/>
          </a:prstGeom>
        </p:spPr>
      </p:pic>
      <p:pic>
        <p:nvPicPr>
          <p:cNvPr id="54" name="Image 5" descr="preencoded.png">
            <a:extLst>
              <a:ext uri="{FF2B5EF4-FFF2-40B4-BE49-F238E27FC236}">
                <a16:creationId xmlns:a16="http://schemas.microsoft.com/office/drawing/2014/main" id="{AAC44170-B8E1-076E-4FA0-852B4025E2F3}"/>
              </a:ext>
            </a:extLst>
          </p:cNvPr>
          <p:cNvPicPr>
            <a:picLocks noChangeAspect="1"/>
          </p:cNvPicPr>
          <p:nvPr/>
        </p:nvPicPr>
        <p:blipFill>
          <a:blip r:embed="rId21" cstate="email">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589933" y="6354717"/>
            <a:ext cx="569296" cy="574909"/>
          </a:xfrm>
          <a:prstGeom prst="rect">
            <a:avLst/>
          </a:prstGeom>
        </p:spPr>
      </p:pic>
      <p:pic>
        <p:nvPicPr>
          <p:cNvPr id="56" name="Image 6" descr="preencoded.png">
            <a:extLst>
              <a:ext uri="{FF2B5EF4-FFF2-40B4-BE49-F238E27FC236}">
                <a16:creationId xmlns:a16="http://schemas.microsoft.com/office/drawing/2014/main" id="{25EDDD5A-C06C-AA19-60FE-E1D27C5D9AE2}"/>
              </a:ext>
            </a:extLst>
          </p:cNvPr>
          <p:cNvPicPr>
            <a:picLocks noChangeAspect="1"/>
          </p:cNvPicPr>
          <p:nvPr/>
        </p:nvPicPr>
        <p:blipFill>
          <a:blip r:embed="rId23" cstate="email">
            <a:extLst>
              <a:ext uri="{28A0092B-C50C-407E-A947-70E740481C1C}">
                <a14:useLocalDpi xmlns:a14="http://schemas.microsoft.com/office/drawing/2010/main"/>
              </a:ext>
              <a:ext uri="{96DAC541-7B7A-43D3-8B79-37D633B846F1}">
                <asvg:svgBlip xmlns:asvg="http://schemas.microsoft.com/office/drawing/2016/SVG/main" r:embed="rId24"/>
              </a:ext>
            </a:extLst>
          </a:blip>
          <a:stretch>
            <a:fillRect/>
          </a:stretch>
        </p:blipFill>
        <p:spPr>
          <a:xfrm>
            <a:off x="705272" y="6469479"/>
            <a:ext cx="340672" cy="344032"/>
          </a:xfrm>
          <a:prstGeom prst="rect">
            <a:avLst/>
          </a:prstGeom>
        </p:spPr>
      </p:pic>
      <p:sp>
        <p:nvSpPr>
          <p:cNvPr id="1045" name="Text 4">
            <a:extLst>
              <a:ext uri="{FF2B5EF4-FFF2-40B4-BE49-F238E27FC236}">
                <a16:creationId xmlns:a16="http://schemas.microsoft.com/office/drawing/2014/main" id="{C524B1C8-2EF8-DD1E-67A2-C851765B1101}"/>
              </a:ext>
            </a:extLst>
          </p:cNvPr>
          <p:cNvSpPr/>
          <p:nvPr/>
        </p:nvSpPr>
        <p:spPr>
          <a:xfrm>
            <a:off x="1334936" y="6024918"/>
            <a:ext cx="1862031" cy="686878"/>
          </a:xfrm>
          <a:prstGeom prst="rect">
            <a:avLst/>
          </a:prstGeom>
          <a:noFill/>
        </p:spPr>
        <p:txBody>
          <a:bodyPr wrap="square" lIns="0" tIns="0" rIns="0" bIns="0" rtlCol="0" anchor="t"/>
          <a:lstStyle>
            <a:defPPr/>
          </a:lstStyle>
          <a:p>
            <a:pPr marL="0" indent="0" algn="l">
              <a:buNone/>
            </a:pPr>
            <a:r>
              <a:rPr lang="sl-SI" sz="1600" b="1" dirty="0">
                <a:solidFill>
                  <a:srgbClr val="03365F"/>
                </a:solidFill>
                <a:latin typeface="Montserrat" panose="00000500000000000000" pitchFamily="2" charset="0"/>
                <a:ea typeface="Arial Bold" pitchFamily="34" charset="-122"/>
                <a:cs typeface="Arial Bold" pitchFamily="34" charset="-120"/>
              </a:rPr>
              <a:t>Kako je mogoče uporabljati indeks?</a:t>
            </a:r>
          </a:p>
        </p:txBody>
      </p:sp>
      <p:sp>
        <p:nvSpPr>
          <p:cNvPr id="1046" name="Text 5">
            <a:extLst>
              <a:ext uri="{FF2B5EF4-FFF2-40B4-BE49-F238E27FC236}">
                <a16:creationId xmlns:a16="http://schemas.microsoft.com/office/drawing/2014/main" id="{CC73AE11-626B-47CA-6342-0DC42084DF75}"/>
              </a:ext>
            </a:extLst>
          </p:cNvPr>
          <p:cNvSpPr/>
          <p:nvPr/>
        </p:nvSpPr>
        <p:spPr>
          <a:xfrm>
            <a:off x="589933" y="7151328"/>
            <a:ext cx="2393174" cy="1098627"/>
          </a:xfrm>
          <a:prstGeom prst="rect">
            <a:avLst/>
          </a:prstGeom>
          <a:noFill/>
        </p:spPr>
        <p:txBody>
          <a:bodyPr wrap="square" lIns="0" tIns="0" rIns="0" bIns="0" rtlCol="0" anchor="t"/>
          <a:lstStyle>
            <a:defPPr/>
          </a:lstStyle>
          <a:p>
            <a:pPr marL="0" indent="0" algn="l">
              <a:buNone/>
            </a:pPr>
            <a:r>
              <a:rPr lang="sl-SI" sz="1100" dirty="0">
                <a:solidFill>
                  <a:srgbClr val="03365F"/>
                </a:solidFill>
                <a:latin typeface="Montserrat" panose="00000500000000000000" pitchFamily="2" charset="0"/>
                <a:ea typeface="Arial Regular" pitchFamily="34" charset="-122"/>
                <a:cs typeface="Arial Regular" pitchFamily="34" charset="-120"/>
              </a:rPr>
              <a:t>Podjetja lahko indeks uporabijo za ocenjevanje kreditnega tveganja kupcev in dobaviteljev. Indeks je tudi napovedovalno orodje za ocenjevanje zmožnosti in pripravljenosti podjetja, da izpolni svoje plačilne obveznosti, kar se lahko nato uporabi pri pripravi strategij obvladovanja kreditnih tveganj.</a:t>
            </a:r>
          </a:p>
        </p:txBody>
      </p:sp>
      <p:pic>
        <p:nvPicPr>
          <p:cNvPr id="58" name="Image 7" descr="preencoded.png">
            <a:extLst>
              <a:ext uri="{FF2B5EF4-FFF2-40B4-BE49-F238E27FC236}">
                <a16:creationId xmlns:a16="http://schemas.microsoft.com/office/drawing/2014/main" id="{B895D8B4-4A47-50F2-1F74-D3F6932B6E4F}"/>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3498707" y="5931537"/>
            <a:ext cx="2900921" cy="3184817"/>
          </a:xfrm>
          <a:prstGeom prst="rect">
            <a:avLst/>
          </a:prstGeom>
        </p:spPr>
      </p:pic>
      <p:sp>
        <p:nvSpPr>
          <p:cNvPr id="1047" name="Text 6">
            <a:extLst>
              <a:ext uri="{FF2B5EF4-FFF2-40B4-BE49-F238E27FC236}">
                <a16:creationId xmlns:a16="http://schemas.microsoft.com/office/drawing/2014/main" id="{DED895A7-54DD-2F69-9EAA-0D1F8AC125C9}"/>
              </a:ext>
            </a:extLst>
          </p:cNvPr>
          <p:cNvSpPr/>
          <p:nvPr/>
        </p:nvSpPr>
        <p:spPr>
          <a:xfrm>
            <a:off x="4504051" y="6062357"/>
            <a:ext cx="1527443" cy="324323"/>
          </a:xfrm>
          <a:prstGeom prst="rect">
            <a:avLst/>
          </a:prstGeom>
          <a:noFill/>
        </p:spPr>
        <p:txBody>
          <a:bodyPr wrap="square" lIns="0" tIns="0" rIns="0" bIns="0" rtlCol="0" anchor="t"/>
          <a:lstStyle>
            <a:defPPr/>
          </a:lstStyle>
          <a:p>
            <a:pPr marL="0" indent="0" algn="l">
              <a:buNone/>
            </a:pPr>
            <a:r>
              <a:rPr lang="sl-SI" sz="1600" b="1" dirty="0">
                <a:solidFill>
                  <a:srgbClr val="03365F"/>
                </a:solidFill>
                <a:latin typeface="Montserrat" panose="00000500000000000000" pitchFamily="2" charset="0"/>
                <a:ea typeface="Arial Bold" pitchFamily="34" charset="-122"/>
                <a:cs typeface="Arial Bold" pitchFamily="34" charset="-120"/>
              </a:rPr>
              <a:t>Kako se indeks spremlja?</a:t>
            </a:r>
          </a:p>
        </p:txBody>
      </p:sp>
      <p:sp>
        <p:nvSpPr>
          <p:cNvPr id="1048" name="Text 7">
            <a:extLst>
              <a:ext uri="{FF2B5EF4-FFF2-40B4-BE49-F238E27FC236}">
                <a16:creationId xmlns:a16="http://schemas.microsoft.com/office/drawing/2014/main" id="{4BC2F013-A6C6-59D0-9D9C-69C1667FA395}"/>
              </a:ext>
            </a:extLst>
          </p:cNvPr>
          <p:cNvSpPr/>
          <p:nvPr/>
        </p:nvSpPr>
        <p:spPr>
          <a:xfrm>
            <a:off x="3793462" y="7000182"/>
            <a:ext cx="2380793" cy="1954281"/>
          </a:xfrm>
          <a:prstGeom prst="rect">
            <a:avLst/>
          </a:prstGeom>
          <a:noFill/>
        </p:spPr>
        <p:txBody>
          <a:bodyPr wrap="square" lIns="0" tIns="0" rIns="0" bIns="0" rtlCol="0" anchor="t"/>
          <a:lstStyle>
            <a:defPPr/>
          </a:lstStyle>
          <a:p>
            <a:pPr marL="0" indent="0" algn="l">
              <a:buNone/>
            </a:pPr>
            <a:r>
              <a:rPr lang="sl-SI" sz="1100" dirty="0">
                <a:solidFill>
                  <a:srgbClr val="03365F"/>
                </a:solidFill>
                <a:latin typeface="Montserrat" panose="00000500000000000000" pitchFamily="2" charset="0"/>
                <a:ea typeface="Arial Regular" pitchFamily="34" charset="-122"/>
                <a:cs typeface="Arial Regular" pitchFamily="34" charset="-120"/>
              </a:rPr>
              <a:t>Na portalu URBA360 lahko s storitvijo monitoringa spremljate indeks plačilnih zamud, kar pomeni, da boste o vseh spremembah indeksa kot tudi drugih pomembnih indeksov obveščeni v realnem času. Proaktivno spremljanje, ki je na voljo z neposrednim dostopom ali prek API-ja, vam olajša pravočasno odločanje in upravljanje tveganj.</a:t>
            </a:r>
          </a:p>
        </p:txBody>
      </p:sp>
      <p:pic>
        <p:nvPicPr>
          <p:cNvPr id="1051" name="Image 6" descr="preencoded.png">
            <a:extLst>
              <a:ext uri="{FF2B5EF4-FFF2-40B4-BE49-F238E27FC236}">
                <a16:creationId xmlns:a16="http://schemas.microsoft.com/office/drawing/2014/main" id="{96911FF3-0815-9B04-432A-8BC2EE3C303C}"/>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3784633" y="2182863"/>
            <a:ext cx="615302" cy="607267"/>
          </a:xfrm>
          <a:prstGeom prst="rect">
            <a:avLst/>
          </a:prstGeom>
        </p:spPr>
      </p:pic>
      <p:pic>
        <p:nvPicPr>
          <p:cNvPr id="1052" name="Image 7" descr="preencoded.png">
            <a:extLst>
              <a:ext uri="{FF2B5EF4-FFF2-40B4-BE49-F238E27FC236}">
                <a16:creationId xmlns:a16="http://schemas.microsoft.com/office/drawing/2014/main" id="{41345181-C5CE-5B02-969C-F39273FFBFDD}"/>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3675536" y="2290535"/>
            <a:ext cx="615302" cy="607267"/>
          </a:xfrm>
          <a:prstGeom prst="rect">
            <a:avLst/>
          </a:prstGeom>
        </p:spPr>
      </p:pic>
      <p:pic>
        <p:nvPicPr>
          <p:cNvPr id="31" name="Image 12" descr="preencoded.png">
            <a:extLst>
              <a:ext uri="{FF2B5EF4-FFF2-40B4-BE49-F238E27FC236}">
                <a16:creationId xmlns:a16="http://schemas.microsoft.com/office/drawing/2014/main" id="{40C1D36A-0B02-D76F-C393-5E15530FCD73}"/>
              </a:ext>
            </a:extLst>
          </p:cNvPr>
          <p:cNvPicPr>
            <a:picLocks noChangeAspect="1"/>
          </p:cNvPicPr>
          <p:nvPr/>
        </p:nvPicPr>
        <p:blipFill>
          <a:blip r:embed="rId27" cstate="email">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p:blipFill>
        <p:spPr>
          <a:xfrm>
            <a:off x="3793462" y="2417037"/>
            <a:ext cx="321742" cy="358292"/>
          </a:xfrm>
          <a:prstGeom prst="rect">
            <a:avLst/>
          </a:prstGeom>
        </p:spPr>
      </p:pic>
      <p:pic>
        <p:nvPicPr>
          <p:cNvPr id="1053" name="Image 6" descr="preencoded.png">
            <a:extLst>
              <a:ext uri="{FF2B5EF4-FFF2-40B4-BE49-F238E27FC236}">
                <a16:creationId xmlns:a16="http://schemas.microsoft.com/office/drawing/2014/main" id="{BA9108BF-F865-BBC0-D626-9CFA3430C941}"/>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3805332" y="6224519"/>
            <a:ext cx="615302" cy="607267"/>
          </a:xfrm>
          <a:prstGeom prst="rect">
            <a:avLst/>
          </a:prstGeom>
        </p:spPr>
      </p:pic>
      <p:pic>
        <p:nvPicPr>
          <p:cNvPr id="1054" name="Image 7" descr="preencoded.png">
            <a:extLst>
              <a:ext uri="{FF2B5EF4-FFF2-40B4-BE49-F238E27FC236}">
                <a16:creationId xmlns:a16="http://schemas.microsoft.com/office/drawing/2014/main" id="{823B9B84-8DDE-FF94-E741-1E4109877633}"/>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3696235" y="6332191"/>
            <a:ext cx="615302" cy="607267"/>
          </a:xfrm>
          <a:prstGeom prst="rect">
            <a:avLst/>
          </a:prstGeom>
        </p:spPr>
      </p:pic>
      <p:pic>
        <p:nvPicPr>
          <p:cNvPr id="1044" name="Image 10" descr="preencoded.png">
            <a:extLst>
              <a:ext uri="{FF2B5EF4-FFF2-40B4-BE49-F238E27FC236}">
                <a16:creationId xmlns:a16="http://schemas.microsoft.com/office/drawing/2014/main" id="{DA3BD428-AEF5-AB80-0FFF-2B01C382854E}"/>
              </a:ext>
            </a:extLst>
          </p:cNvPr>
          <p:cNvPicPr>
            <a:picLocks noChangeAspect="1"/>
          </p:cNvPicPr>
          <p:nvPr/>
        </p:nvPicPr>
        <p:blipFill>
          <a:blip r:embed="rId29" cstate="email">
            <a:extLst>
              <a:ext uri="{28A0092B-C50C-407E-A947-70E740481C1C}">
                <a14:useLocalDpi xmlns:a14="http://schemas.microsoft.com/office/drawing/2010/main"/>
              </a:ext>
              <a:ext uri="{96DAC541-7B7A-43D3-8B79-37D633B846F1}">
                <asvg:svgBlip xmlns:asvg="http://schemas.microsoft.com/office/drawing/2016/SVG/main" r:embed="rId30"/>
              </a:ext>
            </a:extLst>
          </a:blip>
          <a:stretch>
            <a:fillRect/>
          </a:stretch>
        </p:blipFill>
        <p:spPr>
          <a:xfrm>
            <a:off x="3806577" y="6454151"/>
            <a:ext cx="391580" cy="359360"/>
          </a:xfrm>
          <a:prstGeom prst="rect">
            <a:avLst/>
          </a:prstGeom>
        </p:spPr>
      </p:pic>
      <p:sp>
        <p:nvSpPr>
          <p:cNvPr id="1055" name="TextBox 1054">
            <a:extLst>
              <a:ext uri="{FF2B5EF4-FFF2-40B4-BE49-F238E27FC236}">
                <a16:creationId xmlns:a16="http://schemas.microsoft.com/office/drawing/2014/main" id="{A45CDF95-8F73-6DCD-A4E0-1C94AAC80461}"/>
              </a:ext>
            </a:extLst>
          </p:cNvPr>
          <p:cNvSpPr txBox="1"/>
          <p:nvPr/>
        </p:nvSpPr>
        <p:spPr>
          <a:xfrm>
            <a:off x="300033" y="1581920"/>
            <a:ext cx="5615858" cy="338554"/>
          </a:xfrm>
          <a:prstGeom prst="rect">
            <a:avLst/>
          </a:prstGeom>
          <a:noFill/>
        </p:spPr>
        <p:txBody>
          <a:bodyPr wrap="square" lIns="91440" tIns="45720" rIns="91440" bIns="45720" anchor="t">
            <a:spAutoFit/>
          </a:bodyPr>
          <a:lstStyle/>
          <a:p>
            <a:pPr>
              <a:spcBef>
                <a:spcPts val="600"/>
              </a:spcBef>
            </a:pPr>
            <a:r>
              <a:rPr lang="sl-SI" sz="1600" b="1" dirty="0">
                <a:solidFill>
                  <a:srgbClr val="1C355E"/>
                </a:solidFill>
                <a:latin typeface="Montserrat"/>
                <a:ea typeface="Times New Roman" panose="02020603050405020304" pitchFamily="18" charset="0"/>
                <a:cs typeface="Times New Roman"/>
              </a:rPr>
              <a:t>Spoznajte </a:t>
            </a:r>
            <a:r>
              <a:rPr lang="sl-SI" sz="1600" b="1" dirty="0">
                <a:solidFill>
                  <a:srgbClr val="00A19C"/>
                </a:solidFill>
                <a:effectLst/>
                <a:latin typeface="Montserrat"/>
                <a:ea typeface="Times New Roman" panose="02020603050405020304" pitchFamily="18" charset="0"/>
                <a:cs typeface="Times New Roman"/>
              </a:rPr>
              <a:t>indeks plačilnih zamud</a:t>
            </a:r>
          </a:p>
        </p:txBody>
      </p:sp>
      <p:sp>
        <p:nvSpPr>
          <p:cNvPr id="1056" name="TextBox 1055">
            <a:extLst>
              <a:ext uri="{FF2B5EF4-FFF2-40B4-BE49-F238E27FC236}">
                <a16:creationId xmlns:a16="http://schemas.microsoft.com/office/drawing/2014/main" id="{BE00A049-1E32-4CC9-47D5-3D10312DA084}"/>
              </a:ext>
            </a:extLst>
          </p:cNvPr>
          <p:cNvSpPr txBox="1"/>
          <p:nvPr/>
        </p:nvSpPr>
        <p:spPr>
          <a:xfrm>
            <a:off x="300033" y="5253156"/>
            <a:ext cx="5615858" cy="584775"/>
          </a:xfrm>
          <a:prstGeom prst="rect">
            <a:avLst/>
          </a:prstGeom>
          <a:noFill/>
        </p:spPr>
        <p:txBody>
          <a:bodyPr wrap="square">
            <a:spAutoFit/>
          </a:bodyPr>
          <a:lstStyle/>
          <a:p>
            <a:pPr>
              <a:spcBef>
                <a:spcPts val="600"/>
              </a:spcBef>
            </a:pPr>
            <a:r>
              <a:rPr lang="sl-SI" sz="1600" b="1" dirty="0">
                <a:solidFill>
                  <a:srgbClr val="1C355E"/>
                </a:solidFill>
                <a:latin typeface="Montserrat" pitchFamily="2" charset="0"/>
                <a:ea typeface="Times New Roman" panose="02020603050405020304" pitchFamily="18" charset="0"/>
                <a:cs typeface="Times New Roman" panose="02020603050405020304" pitchFamily="18" charset="0"/>
              </a:rPr>
              <a:t>IZKORIŠČANJE INDEKSA PLAČILNIH ZAMUD </a:t>
            </a:r>
            <a:r>
              <a:rPr lang="sl-SI" sz="1600" b="1" dirty="0">
                <a:solidFill>
                  <a:srgbClr val="00A19C"/>
                </a:solidFill>
                <a:latin typeface="Montserrat" pitchFamily="2" charset="0"/>
                <a:ea typeface="Times New Roman" panose="02020603050405020304" pitchFamily="18" charset="0"/>
                <a:cs typeface="Times New Roman" panose="02020603050405020304" pitchFamily="18" charset="0"/>
              </a:rPr>
              <a:t>ZA UPRAVLJANJE  IN SPREMLJANJE TVEGANJ</a:t>
            </a:r>
          </a:p>
        </p:txBody>
      </p:sp>
    </p:spTree>
    <p:extLst>
      <p:ext uri="{BB962C8B-B14F-4D97-AF65-F5344CB8AC3E}">
        <p14:creationId xmlns:p14="http://schemas.microsoft.com/office/powerpoint/2010/main" val="235323482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2577502-f53b-44e8-9807-086f24593d95">
      <Terms xmlns="http://schemas.microsoft.com/office/infopath/2007/PartnerControls"/>
    </lcf76f155ced4ddcb4097134ff3c332f>
    <TaxCatchAll xmlns="d3a82790-986e-4837-839c-7423f2998c95" xsi:nil="true"/>
    <SharedWithUsers xmlns="d3a82790-986e-4837-839c-7423f2998c95">
      <UserInfo>
        <DisplayName>SALLES Alexa</DisplayName>
        <AccountId>468</AccountId>
        <AccountType/>
      </UserInfo>
      <UserInfo>
        <DisplayName>HENAO BRAND Felipe</DisplayName>
        <AccountId>76</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E8EBCFDD8052B4E818424F4E1C72BE2" ma:contentTypeVersion="14" ma:contentTypeDescription="Crée un document." ma:contentTypeScope="" ma:versionID="be490b2765867dd6e38312e01b985c94">
  <xsd:schema xmlns:xsd="http://www.w3.org/2001/XMLSchema" xmlns:xs="http://www.w3.org/2001/XMLSchema" xmlns:p="http://schemas.microsoft.com/office/2006/metadata/properties" xmlns:ns2="c2577502-f53b-44e8-9807-086f24593d95" xmlns:ns3="d3a82790-986e-4837-839c-7423f2998c95" targetNamespace="http://schemas.microsoft.com/office/2006/metadata/properties" ma:root="true" ma:fieldsID="f42f9945979a7ca98c463fa78b67df26" ns2:_="" ns3:_="">
    <xsd:import namespace="c2577502-f53b-44e8-9807-086f24593d95"/>
    <xsd:import namespace="d3a82790-986e-4837-839c-7423f2998c9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577502-f53b-44e8-9807-086f24593d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alises d’images" ma:readOnly="false" ma:fieldId="{5cf76f15-5ced-4ddc-b409-7134ff3c332f}" ma:taxonomyMulti="true" ma:sspId="9bac6d0e-2c5d-4aea-9399-be913ffdeae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3a82790-986e-4837-839c-7423f2998c9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af9bdfb-9e8a-4a85-8cdc-a97c60821fd4}" ma:internalName="TaxCatchAll" ma:showField="CatchAllData" ma:web="d3a82790-986e-4837-839c-7423f2998c95">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CFD97F3-DB47-4DEF-A530-82AB9241432F}">
  <ds:schemaRefs>
    <ds:schemaRef ds:uri="ad894a04-861f-49b0-9e3a-06ac0c3c5238"/>
    <ds:schemaRef ds:uri="http://schemas.microsoft.com/office/infopath/2007/PartnerControls"/>
    <ds:schemaRef ds:uri="http://purl.org/dc/terms/"/>
    <ds:schemaRef ds:uri="http://purl.org/dc/dcmitype/"/>
    <ds:schemaRef ds:uri="http://purl.org/dc/elements/1.1/"/>
    <ds:schemaRef ds:uri="0073dafa-9772-4d8c-b29b-afa49bf520cd"/>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c2577502-f53b-44e8-9807-086f24593d95"/>
    <ds:schemaRef ds:uri="d3a82790-986e-4837-839c-7423f2998c95"/>
  </ds:schemaRefs>
</ds:datastoreItem>
</file>

<file path=customXml/itemProps2.xml><?xml version="1.0" encoding="utf-8"?>
<ds:datastoreItem xmlns:ds="http://schemas.openxmlformats.org/officeDocument/2006/customXml" ds:itemID="{3A851B74-A5DB-47A1-BD67-8F52F62B10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577502-f53b-44e8-9807-086f24593d95"/>
    <ds:schemaRef ds:uri="d3a82790-986e-4837-839c-7423f2998c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9EAFC2E-2788-4EF0-B502-C8B8FE141F8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844</TotalTime>
  <Words>431</Words>
  <Application>Microsoft Office PowerPoint</Application>
  <PresentationFormat>A4 (210 x 297 mm)</PresentationFormat>
  <Paragraphs>34</Paragraphs>
  <Slides>2</Slides>
  <Notes>0</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2</vt:i4>
      </vt:variant>
    </vt:vector>
  </HeadingPairs>
  <TitlesOfParts>
    <vt:vector size="8" baseType="lpstr">
      <vt:lpstr>Aptos</vt:lpstr>
      <vt:lpstr>Aptos Display</vt:lpstr>
      <vt:lpstr>Arial</vt:lpstr>
      <vt:lpstr>Montserrat</vt:lpstr>
      <vt:lpstr>Montserrat SemiBold</vt:lpstr>
      <vt:lpstr>Office Theme</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Late Payment Index</dc:title>
  <dc:creator>Frank Edge</dc:creator>
  <cp:lastModifiedBy>Veronika Pusnik</cp:lastModifiedBy>
  <cp:revision>46</cp:revision>
  <dcterms:created xsi:type="dcterms:W3CDTF">2024-04-22T12:51:13Z</dcterms:created>
  <dcterms:modified xsi:type="dcterms:W3CDTF">2024-07-05T08:22:44Z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62f7d00-dfe4-4a8e-8651-3fd595918927_Enabled">
    <vt:lpwstr>true</vt:lpwstr>
  </property>
  <property fmtid="{D5CDD505-2E9C-101B-9397-08002B2CF9AE}" pid="3" name="MSIP_Label_762f7d00-dfe4-4a8e-8651-3fd595918927_SetDate">
    <vt:lpwstr>2024-05-17T13:05:49Z</vt:lpwstr>
  </property>
  <property fmtid="{D5CDD505-2E9C-101B-9397-08002B2CF9AE}" pid="4" name="MSIP_Label_762f7d00-dfe4-4a8e-8651-3fd595918927_Method">
    <vt:lpwstr>Privileged</vt:lpwstr>
  </property>
  <property fmtid="{D5CDD505-2E9C-101B-9397-08002B2CF9AE}" pid="5" name="MSIP_Label_762f7d00-dfe4-4a8e-8651-3fd595918927_Name">
    <vt:lpwstr>Public</vt:lpwstr>
  </property>
  <property fmtid="{D5CDD505-2E9C-101B-9397-08002B2CF9AE}" pid="6" name="MSIP_Label_762f7d00-dfe4-4a8e-8651-3fd595918927_SiteId">
    <vt:lpwstr>1e7aeb3b-24a6-4c97-9062-0135644f0526</vt:lpwstr>
  </property>
  <property fmtid="{D5CDD505-2E9C-101B-9397-08002B2CF9AE}" pid="7" name="MSIP_Label_762f7d00-dfe4-4a8e-8651-3fd595918927_ActionId">
    <vt:lpwstr>8ac90287-335a-473f-83ed-7cd43a323136</vt:lpwstr>
  </property>
  <property fmtid="{D5CDD505-2E9C-101B-9397-08002B2CF9AE}" pid="8" name="MSIP_Label_762f7d00-dfe4-4a8e-8651-3fd595918927_ContentBits">
    <vt:lpwstr>0</vt:lpwstr>
  </property>
  <property fmtid="{D5CDD505-2E9C-101B-9397-08002B2CF9AE}" pid="9" name="ContentTypeId">
    <vt:lpwstr>0x0101003E8EBCFDD8052B4E818424F4E1C72BE2</vt:lpwstr>
  </property>
  <property fmtid="{D5CDD505-2E9C-101B-9397-08002B2CF9AE}" pid="10" name="MediaServiceImageTags">
    <vt:lpwstr/>
  </property>
</Properties>
</file>