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6.svg" ContentType="image/svg"/>
  <Override PartName="/ppt/media/image23.svg" ContentType="image/svg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60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5118C94-B6B5-8FBD-AB0E-9D7E4C0D9A7D}" name="Utilisateur invité" initials="Ui" userId="S::urn:spo:anon#3a942b9585d89bdf1c63001def44226c481b7b980804051df39be3cb0aa18e72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DBD4"/>
    <a:srgbClr val="5C0F8B"/>
    <a:srgbClr val="00A19C"/>
    <a:srgbClr val="0B355D"/>
    <a:srgbClr val="1226AA"/>
    <a:srgbClr val="3CD5AF"/>
    <a:srgbClr val="1C355E"/>
    <a:srgbClr val="FFFFFF"/>
    <a:srgbClr val="3DB18D"/>
    <a:srgbClr val="E9EA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33" autoAdjust="0"/>
  </p:normalViewPr>
  <p:slideViewPr>
    <p:cSldViewPr snapToGrid="0">
      <p:cViewPr>
        <p:scale>
          <a:sx n="80" d="100"/>
          <a:sy n="80" d="100"/>
        </p:scale>
        <p:origin x="3120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325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160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0897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8773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9274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5921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2106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9798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018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3808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6779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604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svg"/><Relationship Id="rId18" Type="http://schemas.openxmlformats.org/officeDocument/2006/relationships/image" Target="../media/image26.png"/><Relationship Id="rId3" Type="http://schemas.openxmlformats.org/officeDocument/2006/relationships/image" Target="../media/image2.svg"/><Relationship Id="rId21" Type="http://schemas.openxmlformats.org/officeDocument/2006/relationships/image" Target="../media/image29.sv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svg"/><Relationship Id="rId2" Type="http://schemas.openxmlformats.org/officeDocument/2006/relationships/image" Target="../media/image1.pn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24" Type="http://schemas.openxmlformats.org/officeDocument/2006/relationships/image" Target="../media/image8.png"/><Relationship Id="rId5" Type="http://schemas.openxmlformats.org/officeDocument/2006/relationships/image" Target="../media/image4.svg"/><Relationship Id="rId15" Type="http://schemas.openxmlformats.org/officeDocument/2006/relationships/image" Target="../media/image23.svg"/><Relationship Id="rId23" Type="http://schemas.openxmlformats.org/officeDocument/2006/relationships/image" Target="../media/image31.svg"/><Relationship Id="rId10" Type="http://schemas.openxmlformats.org/officeDocument/2006/relationships/image" Target="../media/image18.png"/><Relationship Id="rId19" Type="http://schemas.openxmlformats.org/officeDocument/2006/relationships/image" Target="../media/image27.svg"/><Relationship Id="rId4" Type="http://schemas.openxmlformats.org/officeDocument/2006/relationships/image" Target="../media/image3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" name="Group 1023">
            <a:extLst>
              <a:ext uri="{FF2B5EF4-FFF2-40B4-BE49-F238E27FC236}">
                <a16:creationId xmlns:a16="http://schemas.microsoft.com/office/drawing/2014/main" id="{E0D275D8-A572-B999-4CF5-38EA9C0E6C90}"/>
              </a:ext>
            </a:extLst>
          </p:cNvPr>
          <p:cNvGrpSpPr/>
          <p:nvPr/>
        </p:nvGrpSpPr>
        <p:grpSpPr>
          <a:xfrm>
            <a:off x="24572" y="4956871"/>
            <a:ext cx="4754476" cy="5122319"/>
            <a:chOff x="-28577" y="4611555"/>
            <a:chExt cx="4843464" cy="5294445"/>
          </a:xfrm>
        </p:grpSpPr>
        <p:pic>
          <p:nvPicPr>
            <p:cNvPr id="1025" name="Image 1" descr=" ">
              <a:extLst>
                <a:ext uri="{FF2B5EF4-FFF2-40B4-BE49-F238E27FC236}">
                  <a16:creationId xmlns:a16="http://schemas.microsoft.com/office/drawing/2014/main" id="{6A8A4C6B-E9B3-F721-2B24-B1D34FF07D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34651"/>
            <a:stretch/>
          </p:blipFill>
          <p:spPr>
            <a:xfrm>
              <a:off x="-28577" y="5189207"/>
              <a:ext cx="4802123" cy="4716793"/>
            </a:xfrm>
            <a:prstGeom prst="rect">
              <a:avLst/>
            </a:prstGeom>
          </p:spPr>
        </p:pic>
        <p:pic>
          <p:nvPicPr>
            <p:cNvPr id="1026" name="Image 2" descr=" ">
              <a:extLst>
                <a:ext uri="{FF2B5EF4-FFF2-40B4-BE49-F238E27FC236}">
                  <a16:creationId xmlns:a16="http://schemas.microsoft.com/office/drawing/2014/main" id="{6981718C-A8F2-EE4C-F4ED-9C2BC23275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r="37530"/>
            <a:stretch/>
          </p:blipFill>
          <p:spPr>
            <a:xfrm>
              <a:off x="-28577" y="4611555"/>
              <a:ext cx="4843464" cy="5294445"/>
            </a:xfrm>
            <a:prstGeom prst="rect">
              <a:avLst/>
            </a:prstGeom>
          </p:spPr>
        </p:pic>
      </p:grpSp>
      <p:grpSp>
        <p:nvGrpSpPr>
          <p:cNvPr id="1028" name="Group 1027">
            <a:extLst>
              <a:ext uri="{FF2B5EF4-FFF2-40B4-BE49-F238E27FC236}">
                <a16:creationId xmlns:a16="http://schemas.microsoft.com/office/drawing/2014/main" id="{FB805F05-4EFD-2728-7D11-FA9FCFE556B4}"/>
              </a:ext>
            </a:extLst>
          </p:cNvPr>
          <p:cNvGrpSpPr/>
          <p:nvPr/>
        </p:nvGrpSpPr>
        <p:grpSpPr>
          <a:xfrm rot="10800000">
            <a:off x="2014536" y="0"/>
            <a:ext cx="4843464" cy="5294445"/>
            <a:chOff x="-28577" y="4611555"/>
            <a:chExt cx="4843464" cy="5294445"/>
          </a:xfrm>
        </p:grpSpPr>
        <p:pic>
          <p:nvPicPr>
            <p:cNvPr id="1029" name="Image 1" descr=" ">
              <a:extLst>
                <a:ext uri="{FF2B5EF4-FFF2-40B4-BE49-F238E27FC236}">
                  <a16:creationId xmlns:a16="http://schemas.microsoft.com/office/drawing/2014/main" id="{21578E1F-91EC-6D3C-5E81-46E912D0A1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34651"/>
            <a:stretch/>
          </p:blipFill>
          <p:spPr>
            <a:xfrm>
              <a:off x="-28577" y="5189207"/>
              <a:ext cx="4802123" cy="4716793"/>
            </a:xfrm>
            <a:prstGeom prst="rect">
              <a:avLst/>
            </a:prstGeom>
          </p:spPr>
        </p:pic>
        <p:pic>
          <p:nvPicPr>
            <p:cNvPr id="1030" name="Image 2" descr=" ">
              <a:extLst>
                <a:ext uri="{FF2B5EF4-FFF2-40B4-BE49-F238E27FC236}">
                  <a16:creationId xmlns:a16="http://schemas.microsoft.com/office/drawing/2014/main" id="{DEBD97A5-E295-37D9-4423-92C1E1B724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r="37530"/>
            <a:stretch/>
          </p:blipFill>
          <p:spPr>
            <a:xfrm>
              <a:off x="-28577" y="4611555"/>
              <a:ext cx="4843464" cy="5294445"/>
            </a:xfrm>
            <a:prstGeom prst="rect">
              <a:avLst/>
            </a:prstGeom>
          </p:spPr>
        </p:pic>
      </p:grpSp>
      <p:pic>
        <p:nvPicPr>
          <p:cNvPr id="1031" name="Picture 1030">
            <a:extLst>
              <a:ext uri="{FF2B5EF4-FFF2-40B4-BE49-F238E27FC236}">
                <a16:creationId xmlns:a16="http://schemas.microsoft.com/office/drawing/2014/main" id="{417D1A09-D947-A8E1-B174-7F94F0537E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" t="409" r="3441" b="-860"/>
          <a:stretch/>
        </p:blipFill>
        <p:spPr>
          <a:xfrm>
            <a:off x="3797256" y="1910753"/>
            <a:ext cx="2945738" cy="3476478"/>
          </a:xfrm>
          <a:prstGeom prst="rect">
            <a:avLst/>
          </a:prstGeom>
          <a:ln>
            <a:noFill/>
          </a:ln>
        </p:spPr>
      </p:pic>
      <p:sp>
        <p:nvSpPr>
          <p:cNvPr id="1034" name="TextBox 1033">
            <a:extLst>
              <a:ext uri="{FF2B5EF4-FFF2-40B4-BE49-F238E27FC236}">
                <a16:creationId xmlns:a16="http://schemas.microsoft.com/office/drawing/2014/main" id="{17114FF7-FD9B-2DED-2BE4-D965AAE35B46}"/>
              </a:ext>
            </a:extLst>
          </p:cNvPr>
          <p:cNvSpPr txBox="1"/>
          <p:nvPr/>
        </p:nvSpPr>
        <p:spPr>
          <a:xfrm>
            <a:off x="147852" y="202338"/>
            <a:ext cx="6318333" cy="35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sl-SI" sz="1400" dirty="0">
                <a:solidFill>
                  <a:srgbClr val="1C355E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POSLOVNE </a:t>
            </a:r>
            <a:r>
              <a:rPr lang="sl-SI" sz="1400" dirty="0">
                <a:solidFill>
                  <a:srgbClr val="00A19C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INFORMACIJE</a:t>
            </a: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7C58AF99-7613-C668-3E44-61A7FAC7B1DB}"/>
              </a:ext>
            </a:extLst>
          </p:cNvPr>
          <p:cNvSpPr/>
          <p:nvPr/>
        </p:nvSpPr>
        <p:spPr>
          <a:xfrm>
            <a:off x="280776" y="518160"/>
            <a:ext cx="223266" cy="65818"/>
          </a:xfrm>
          <a:prstGeom prst="rect">
            <a:avLst/>
          </a:prstGeom>
          <a:solidFill>
            <a:srgbClr val="00A19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A3B15E-E3D9-7B16-5126-27F70EE9B515}"/>
              </a:ext>
            </a:extLst>
          </p:cNvPr>
          <p:cNvSpPr/>
          <p:nvPr/>
        </p:nvSpPr>
        <p:spPr>
          <a:xfrm>
            <a:off x="280776" y="518160"/>
            <a:ext cx="223266" cy="65818"/>
          </a:xfrm>
          <a:prstGeom prst="rect">
            <a:avLst/>
          </a:prstGeom>
          <a:solidFill>
            <a:srgbClr val="00A19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970C9B2A-A5AE-734F-D056-856EF0F701F1}"/>
              </a:ext>
            </a:extLst>
          </p:cNvPr>
          <p:cNvSpPr txBox="1">
            <a:spLocks/>
          </p:cNvSpPr>
          <p:nvPr/>
        </p:nvSpPr>
        <p:spPr>
          <a:xfrm>
            <a:off x="63478" y="1707404"/>
            <a:ext cx="3821280" cy="2748778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Spremljanje vaših poslovnih partnerjev je lahko težavno, zlasti če prihajajo iz različnih držav.</a:t>
            </a:r>
            <a:b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Naša storitev monitoringa vam omogoča, da: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/>
            </a:pP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podrobno spremljate spremembe</a:t>
            </a:r>
            <a:b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finančnega položaja vaših poslovnih</a:t>
            </a:r>
            <a:b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partnerjev (negativne in pozitivne); 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/>
            </a:pP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prejemate opozorila, ki vam pomagajo predvideti spremembe</a:t>
            </a:r>
            <a:b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in aktivno prilagoditi poslovanje;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/>
            </a:pP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se izognete izgubam zaradi neplačila</a:t>
            </a:r>
            <a:b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ali težavam z dobavo</a:t>
            </a:r>
            <a:r>
              <a:rPr kumimoji="0" lang="sl-SI" sz="1100" b="0" i="0" u="none" strike="noStrike" cap="none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1A1CFE-4D7F-3012-57ED-9345165EB01E}"/>
              </a:ext>
            </a:extLst>
          </p:cNvPr>
          <p:cNvSpPr txBox="1"/>
          <p:nvPr/>
        </p:nvSpPr>
        <p:spPr>
          <a:xfrm>
            <a:off x="138599" y="4115765"/>
            <a:ext cx="37461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sl-SI" sz="1400" b="1" dirty="0">
                <a:solidFill>
                  <a:srgbClr val="1C355E"/>
                </a:solidFill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Kako deluje </a:t>
            </a:r>
            <a:r>
              <a:rPr lang="sl-SI" sz="1400" b="1" dirty="0">
                <a:solidFill>
                  <a:srgbClr val="00A19C"/>
                </a:solidFill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storitev monitoringa?</a:t>
            </a:r>
          </a:p>
        </p:txBody>
      </p:sp>
      <p:pic>
        <p:nvPicPr>
          <p:cNvPr id="4" name="Picture 3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46AAE940-E8D4-724D-E1EA-6226AE7F43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636" y="19023"/>
            <a:ext cx="1686720" cy="761048"/>
          </a:xfrm>
          <a:prstGeom prst="rect">
            <a:avLst/>
          </a:prstGeom>
        </p:spPr>
      </p:pic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24B4F15C-F45A-B389-A4CC-D3058AD59D12}"/>
              </a:ext>
            </a:extLst>
          </p:cNvPr>
          <p:cNvSpPr txBox="1">
            <a:spLocks/>
          </p:cNvSpPr>
          <p:nvPr/>
        </p:nvSpPr>
        <p:spPr>
          <a:xfrm>
            <a:off x="38482" y="4316444"/>
            <a:ext cx="3846276" cy="1911534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/>
            </a:pP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Kadar koli sistem zazna spremembe</a:t>
            </a:r>
            <a:b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(v vrednostih), prejmete dnevno obvestilo.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/>
            </a:pP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Sistem čez noč preveri, ali so se vrednosti vpogledov kakor koli spremenile,</a:t>
            </a:r>
            <a:b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zjutraj pa vam pošlje obvestila.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  <a:defRPr/>
            </a:pP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Storitev monitoringa lahko vklopite ob naročilu posameznega produkta ali kadar koli pozneje.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C41B82-21A4-C7A8-D05E-DFAE8A0F7B90}"/>
              </a:ext>
            </a:extLst>
          </p:cNvPr>
          <p:cNvGrpSpPr/>
          <p:nvPr/>
        </p:nvGrpSpPr>
        <p:grpSpPr>
          <a:xfrm>
            <a:off x="5437793" y="4017104"/>
            <a:ext cx="1480290" cy="2430132"/>
            <a:chOff x="6098661" y="3742143"/>
            <a:chExt cx="732436" cy="1366583"/>
          </a:xfrm>
        </p:grpSpPr>
        <p:sp>
          <p:nvSpPr>
            <p:cNvPr id="22" name="Shape 0">
              <a:extLst>
                <a:ext uri="{FF2B5EF4-FFF2-40B4-BE49-F238E27FC236}">
                  <a16:creationId xmlns:a16="http://schemas.microsoft.com/office/drawing/2014/main" id="{A05ED2CC-6C43-BAA1-CEE3-6A0363188B30}"/>
                </a:ext>
              </a:extLst>
            </p:cNvPr>
            <p:cNvSpPr/>
            <p:nvPr/>
          </p:nvSpPr>
          <p:spPr>
            <a:xfrm>
              <a:off x="6098661" y="3957728"/>
              <a:ext cx="702707" cy="901927"/>
            </a:xfrm>
            <a:prstGeom prst="roundRect">
              <a:avLst>
                <a:gd name="adj" fmla="val 4392"/>
              </a:avLst>
            </a:prstGeom>
            <a:solidFill>
              <a:srgbClr val="0B355D"/>
            </a:solidFill>
            <a:ln w="12700">
              <a:solidFill>
                <a:srgbClr val="03365F">
                  <a:alpha val="33000"/>
                </a:srgbClr>
              </a:solidFill>
              <a:prstDash val="solid"/>
            </a:ln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F2094D8A-E0E4-BF84-2555-147E8AF9A167}"/>
                </a:ext>
              </a:extLst>
            </p:cNvPr>
            <p:cNvGrpSpPr/>
            <p:nvPr/>
          </p:nvGrpSpPr>
          <p:grpSpPr>
            <a:xfrm>
              <a:off x="6118615" y="3742143"/>
              <a:ext cx="712482" cy="1366583"/>
              <a:chOff x="6118615" y="3742143"/>
              <a:chExt cx="712482" cy="1366583"/>
            </a:xfrm>
          </p:grpSpPr>
          <p:pic>
            <p:nvPicPr>
              <p:cNvPr id="25" name="Picture 24" descr="A logo with white letters and blue and green circles&#10;&#10;Description automatically generated">
                <a:extLst>
                  <a:ext uri="{FF2B5EF4-FFF2-40B4-BE49-F238E27FC236}">
                    <a16:creationId xmlns:a16="http://schemas.microsoft.com/office/drawing/2014/main" id="{68572B57-38B4-798E-7B7A-93634C4470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55674" y="4185755"/>
                <a:ext cx="502676" cy="199883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1A4AE32-DACB-625E-CFAD-EEB00C2B0701}"/>
                  </a:ext>
                </a:extLst>
              </p:cNvPr>
              <p:cNvSpPr txBox="1"/>
              <p:nvPr/>
            </p:nvSpPr>
            <p:spPr>
              <a:xfrm rot="16200000">
                <a:off x="5536894" y="4323864"/>
                <a:ext cx="1366583" cy="2031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ts val="600"/>
                  </a:spcBef>
                </a:pPr>
                <a:r>
                  <a:rPr lang="sl-SI" sz="1100" b="1" dirty="0">
                    <a:solidFill>
                      <a:schemeClr val="bg1"/>
                    </a:solidFill>
                    <a:effectLst/>
                    <a:latin typeface="Montserrat" pitchFamily="2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NA VOLJO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3077275-3C77-A1F3-AC7C-54B776BC159E}"/>
                  </a:ext>
                </a:extLst>
              </p:cNvPr>
              <p:cNvSpPr txBox="1"/>
              <p:nvPr/>
            </p:nvSpPr>
            <p:spPr>
              <a:xfrm>
                <a:off x="6119992" y="4415596"/>
                <a:ext cx="711105" cy="15577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 algn="ctr">
                  <a:spcBef>
                    <a:spcPts val="600"/>
                  </a:spcBef>
                </a:pPr>
                <a:r>
                  <a:rPr lang="sl-SI" sz="1200" b="1" dirty="0">
                    <a:solidFill>
                      <a:schemeClr val="bg1"/>
                    </a:solidFill>
                    <a:latin typeface="Montserrat SemiBold" panose="00000700000000000000" pitchFamily="2" charset="0"/>
                    <a:ea typeface="Times New Roman" panose="02020603050405020304" pitchFamily="18" charset="0"/>
                    <a:cs typeface="Times New Roman"/>
                  </a:rPr>
                  <a:t>API</a:t>
                </a:r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E92EFD7-47E9-D298-413E-6606AB4515CE}"/>
              </a:ext>
            </a:extLst>
          </p:cNvPr>
          <p:cNvGrpSpPr/>
          <p:nvPr/>
        </p:nvGrpSpPr>
        <p:grpSpPr>
          <a:xfrm>
            <a:off x="224233" y="6368499"/>
            <a:ext cx="6442847" cy="3048349"/>
            <a:chOff x="47402" y="930768"/>
            <a:chExt cx="9075617" cy="4294011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E9BC6CF-FC5F-C793-4600-F59A22F645B5}"/>
                </a:ext>
              </a:extLst>
            </p:cNvPr>
            <p:cNvSpPr/>
            <p:nvPr/>
          </p:nvSpPr>
          <p:spPr>
            <a:xfrm>
              <a:off x="7185514" y="4783016"/>
              <a:ext cx="1937505" cy="3516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latin typeface="Montserrat "/>
              </a:endParaRP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8DF97A11-5E34-35BB-7DA7-2D0F366091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b="24414"/>
            <a:stretch/>
          </p:blipFill>
          <p:spPr>
            <a:xfrm>
              <a:off x="2644297" y="930768"/>
              <a:ext cx="6156791" cy="4203941"/>
            </a:xfrm>
            <a:prstGeom prst="rect">
              <a:avLst/>
            </a:prstGeom>
          </p:spPr>
        </p:pic>
        <p:cxnSp>
          <p:nvCxnSpPr>
            <p:cNvPr id="48" name="Łącznik prosty ze strzałką 112">
              <a:extLst>
                <a:ext uri="{FF2B5EF4-FFF2-40B4-BE49-F238E27FC236}">
                  <a16:creationId xmlns:a16="http://schemas.microsoft.com/office/drawing/2014/main" id="{EF555B91-72C6-FE5F-C4D1-ABB2CE343AE1}"/>
                </a:ext>
              </a:extLst>
            </p:cNvPr>
            <p:cNvCxnSpPr/>
            <p:nvPr/>
          </p:nvCxnSpPr>
          <p:spPr>
            <a:xfrm>
              <a:off x="5609513" y="2740811"/>
              <a:ext cx="287006" cy="0"/>
            </a:xfrm>
            <a:prstGeom prst="straightConnector1">
              <a:avLst/>
            </a:prstGeom>
            <a:noFill/>
            <a:ln w="15875" cap="flat">
              <a:solidFill>
                <a:schemeClr val="bg1"/>
              </a:solidFill>
              <a:prstDash val="solid"/>
              <a:round/>
              <a:headEnd type="none"/>
              <a:tailEnd type="stealth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9" name="pole tekstowe 133">
              <a:extLst>
                <a:ext uri="{FF2B5EF4-FFF2-40B4-BE49-F238E27FC236}">
                  <a16:creationId xmlns:a16="http://schemas.microsoft.com/office/drawing/2014/main" id="{6BEA32BC-C436-FC50-1F66-0445F58F0342}"/>
                </a:ext>
              </a:extLst>
            </p:cNvPr>
            <p:cNvSpPr txBox="1"/>
            <p:nvPr/>
          </p:nvSpPr>
          <p:spPr>
            <a:xfrm>
              <a:off x="47402" y="1655233"/>
              <a:ext cx="3224494" cy="17938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20989" tIns="20989" rIns="20989" bIns="20989" numCol="1" spcCol="38100" rtlCol="0" anchor="ctr">
              <a:spAutoFit/>
            </a:bodyPr>
            <a:lstStyle/>
            <a:p>
              <a:pPr algn="l"/>
              <a:r>
                <a:rPr lang="sl-SI" sz="1000" dirty="0">
                  <a:solidFill>
                    <a:srgbClr val="1C355E"/>
                  </a:solidFill>
                  <a:latin typeface="Montserrat "/>
                </a:rPr>
                <a:t>Če ste podjetje vključili</a:t>
              </a:r>
              <a:br>
                <a:rPr lang="sl-SI" sz="1000" dirty="0">
                  <a:solidFill>
                    <a:srgbClr val="1C355E"/>
                  </a:solidFill>
                  <a:latin typeface="Montserrat "/>
                </a:rPr>
              </a:br>
              <a:r>
                <a:rPr lang="sl-SI" sz="1000" dirty="0">
                  <a:solidFill>
                    <a:srgbClr val="1C355E"/>
                  </a:solidFill>
                  <a:latin typeface="Montserrat "/>
                </a:rPr>
                <a:t>v storitev monitoringa,</a:t>
              </a:r>
              <a:br>
                <a:rPr lang="sl-SI" sz="1000" dirty="0">
                  <a:solidFill>
                    <a:srgbClr val="1C355E"/>
                  </a:solidFill>
                  <a:latin typeface="Montserrat "/>
                </a:rPr>
              </a:br>
              <a:r>
                <a:rPr lang="sl-SI" sz="1000" dirty="0">
                  <a:solidFill>
                    <a:srgbClr val="1C355E"/>
                  </a:solidFill>
                  <a:latin typeface="Montserrat "/>
                </a:rPr>
                <a:t>se na vrhu pojavi</a:t>
              </a:r>
              <a:br>
                <a:rPr lang="sl-SI" sz="1000" dirty="0">
                  <a:solidFill>
                    <a:srgbClr val="1C355E"/>
                  </a:solidFill>
                  <a:latin typeface="Montserrat "/>
                </a:rPr>
              </a:br>
              <a:r>
                <a:rPr lang="sl-SI" sz="1000" dirty="0">
                  <a:solidFill>
                    <a:srgbClr val="1C355E"/>
                  </a:solidFill>
                  <a:latin typeface="Montserrat "/>
                </a:rPr>
                <a:t>vrstica z obvestili.</a:t>
              </a:r>
            </a:p>
            <a:p>
              <a:pPr algn="l"/>
              <a:endParaRPr lang="en-US" sz="1000" dirty="0">
                <a:solidFill>
                  <a:srgbClr val="1C355E"/>
                </a:solidFill>
                <a:latin typeface="Montserrat "/>
              </a:endParaRPr>
            </a:p>
            <a:p>
              <a:pPr algn="l"/>
              <a:r>
                <a:rPr lang="sl-SI" sz="1000" dirty="0">
                  <a:solidFill>
                    <a:srgbClr val="1C355E"/>
                  </a:solidFill>
                  <a:latin typeface="Montserrat "/>
                  <a:sym typeface="Helvetica"/>
                </a:rPr>
                <a:t>Na njej je prikazano število sprememb, zabeleženih v zvezi</a:t>
              </a:r>
              <a:br>
                <a:rPr lang="sl-SI" sz="1000" dirty="0">
                  <a:solidFill>
                    <a:srgbClr val="1C355E"/>
                  </a:solidFill>
                  <a:latin typeface="Montserrat "/>
                  <a:sym typeface="Helvetica"/>
                </a:rPr>
              </a:br>
              <a:r>
                <a:rPr lang="sl-SI" sz="1000" dirty="0">
                  <a:solidFill>
                    <a:srgbClr val="1C355E"/>
                  </a:solidFill>
                  <a:latin typeface="Montserrat "/>
                  <a:sym typeface="Helvetica"/>
                </a:rPr>
                <a:t>s tem podjetjem.</a:t>
              </a:r>
            </a:p>
          </p:txBody>
        </p:sp>
        <p:sp>
          <p:nvSpPr>
            <p:cNvPr id="52" name="pole tekstowe 133">
              <a:extLst>
                <a:ext uri="{FF2B5EF4-FFF2-40B4-BE49-F238E27FC236}">
                  <a16:creationId xmlns:a16="http://schemas.microsoft.com/office/drawing/2014/main" id="{49C87B29-5BE5-1344-E00A-710003C70612}"/>
                </a:ext>
              </a:extLst>
            </p:cNvPr>
            <p:cNvSpPr txBox="1"/>
            <p:nvPr/>
          </p:nvSpPr>
          <p:spPr>
            <a:xfrm>
              <a:off x="174431" y="4081208"/>
              <a:ext cx="2479843" cy="11435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20989" tIns="20989" rIns="20989" bIns="20989" numCol="1" spcCol="38100" rtlCol="0" anchor="ctr">
              <a:spAutoFit/>
            </a:bodyPr>
            <a:lstStyle/>
            <a:p>
              <a:pPr algn="l"/>
              <a:r>
                <a:rPr lang="sl-SI" sz="1000" dirty="0">
                  <a:solidFill>
                    <a:srgbClr val="1C355E"/>
                  </a:solidFill>
                  <a:latin typeface="Montserrat "/>
                </a:rPr>
                <a:t>                     </a:t>
              </a:r>
            </a:p>
            <a:p>
              <a:pPr algn="l"/>
              <a:r>
                <a:rPr lang="sl-SI" sz="1000" dirty="0">
                  <a:solidFill>
                    <a:srgbClr val="1C355E"/>
                  </a:solidFill>
                  <a:latin typeface="Montserrat "/>
                </a:rPr>
                <a:t>Spremembe profila podjetja so prikazane</a:t>
              </a:r>
              <a:br>
                <a:rPr lang="sl-SI" sz="1000" dirty="0">
                  <a:solidFill>
                    <a:srgbClr val="1C355E"/>
                  </a:solidFill>
                  <a:latin typeface="Montserrat "/>
                </a:rPr>
              </a:br>
              <a:r>
                <a:rPr lang="sl-SI" sz="1000" dirty="0">
                  <a:solidFill>
                    <a:srgbClr val="1C355E"/>
                  </a:solidFill>
                  <a:latin typeface="Montserrat "/>
                </a:rPr>
                <a:t>z oznako “novo”</a:t>
              </a:r>
              <a:br>
                <a:rPr lang="sl-SI" sz="1000" dirty="0">
                  <a:solidFill>
                    <a:srgbClr val="1C355E"/>
                  </a:solidFill>
                  <a:latin typeface="Montserrat "/>
                </a:rPr>
              </a:br>
              <a:r>
                <a:rPr lang="sl-SI" sz="1000" dirty="0">
                  <a:solidFill>
                    <a:srgbClr val="1C355E"/>
                  </a:solidFill>
                  <a:latin typeface="Montserrat "/>
                </a:rPr>
                <a:t>v ustreznem vtičniku.</a:t>
              </a:r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E3EA9B24-922A-0306-B72C-DA15B0674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015395" y="4004163"/>
              <a:ext cx="545384" cy="194032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CCAE3533-F73F-AC96-AFCC-E0FCC6F2D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246836" y="3768623"/>
              <a:ext cx="397268" cy="141337"/>
            </a:xfrm>
            <a:prstGeom prst="rect">
              <a:avLst/>
            </a:prstGeom>
          </p:spPr>
        </p:pic>
        <p:pic>
          <p:nvPicPr>
            <p:cNvPr id="1040" name="Picture 1039">
              <a:extLst>
                <a:ext uri="{FF2B5EF4-FFF2-40B4-BE49-F238E27FC236}">
                  <a16:creationId xmlns:a16="http://schemas.microsoft.com/office/drawing/2014/main" id="{186C7772-3F16-BB56-6C0F-A480FCBB3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654276" y="1333067"/>
              <a:ext cx="2058443" cy="109575"/>
            </a:xfrm>
            <a:prstGeom prst="rect">
              <a:avLst/>
            </a:prstGeom>
          </p:spPr>
        </p:pic>
        <p:sp>
          <p:nvSpPr>
            <p:cNvPr id="1043" name="Rectangle 1042">
              <a:extLst>
                <a:ext uri="{FF2B5EF4-FFF2-40B4-BE49-F238E27FC236}">
                  <a16:creationId xmlns:a16="http://schemas.microsoft.com/office/drawing/2014/main" id="{28D7375E-767C-0C2A-8A23-3D205B55098F}"/>
                </a:ext>
              </a:extLst>
            </p:cNvPr>
            <p:cNvSpPr/>
            <p:nvPr/>
          </p:nvSpPr>
          <p:spPr>
            <a:xfrm>
              <a:off x="3970926" y="1335451"/>
              <a:ext cx="4842434" cy="107191"/>
            </a:xfrm>
            <a:prstGeom prst="rect">
              <a:avLst/>
            </a:prstGeom>
            <a:solidFill>
              <a:srgbClr val="D538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latin typeface="Montserrat "/>
              </a:endParaRPr>
            </a:p>
          </p:txBody>
        </p:sp>
        <p:pic>
          <p:nvPicPr>
            <p:cNvPr id="1050" name="Picture 1049">
              <a:extLst>
                <a:ext uri="{FF2B5EF4-FFF2-40B4-BE49-F238E27FC236}">
                  <a16:creationId xmlns:a16="http://schemas.microsoft.com/office/drawing/2014/main" id="{F353D70A-E9BD-06D5-29E4-3C7A01B406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b="12557"/>
            <a:stretch/>
          </p:blipFill>
          <p:spPr>
            <a:xfrm>
              <a:off x="4698953" y="3654496"/>
              <a:ext cx="2054481" cy="1467423"/>
            </a:xfrm>
            <a:prstGeom prst="rect">
              <a:avLst/>
            </a:prstGeom>
          </p:spPr>
        </p:pic>
        <p:pic>
          <p:nvPicPr>
            <p:cNvPr id="1051" name="Picture 1050">
              <a:extLst>
                <a:ext uri="{FF2B5EF4-FFF2-40B4-BE49-F238E27FC236}">
                  <a16:creationId xmlns:a16="http://schemas.microsoft.com/office/drawing/2014/main" id="{342A5876-EB8A-9487-3FDD-A5C04ECF7A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t="1" r="38652" b="2104"/>
            <a:stretch/>
          </p:blipFill>
          <p:spPr>
            <a:xfrm>
              <a:off x="8337574" y="3768622"/>
              <a:ext cx="243718" cy="138360"/>
            </a:xfrm>
            <a:prstGeom prst="rect">
              <a:avLst/>
            </a:prstGeom>
          </p:spPr>
        </p:pic>
      </p:grpSp>
      <p:cxnSp>
        <p:nvCxnSpPr>
          <p:cNvPr id="1063" name="Connector: Elbow 1062">
            <a:extLst>
              <a:ext uri="{FF2B5EF4-FFF2-40B4-BE49-F238E27FC236}">
                <a16:creationId xmlns:a16="http://schemas.microsoft.com/office/drawing/2014/main" id="{7C9E170B-6B4B-C9F4-8DC7-C75F561C77EC}"/>
              </a:ext>
            </a:extLst>
          </p:cNvPr>
          <p:cNvCxnSpPr>
            <a:cxnSpLocks/>
            <a:stCxn id="49" idx="0"/>
            <a:endCxn id="1040" idx="1"/>
          </p:cNvCxnSpPr>
          <p:nvPr/>
        </p:nvCxnSpPr>
        <p:spPr>
          <a:xfrm rot="5400000" flipH="1" flipV="1">
            <a:off x="1626918" y="6434849"/>
            <a:ext cx="189814" cy="706093"/>
          </a:xfrm>
          <a:prstGeom prst="bentConnector2">
            <a:avLst/>
          </a:prstGeom>
          <a:ln>
            <a:solidFill>
              <a:srgbClr val="00A19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5" name="Connector: Elbow 1064">
            <a:extLst>
              <a:ext uri="{FF2B5EF4-FFF2-40B4-BE49-F238E27FC236}">
                <a16:creationId xmlns:a16="http://schemas.microsoft.com/office/drawing/2014/main" id="{D30FBBD9-D7E5-F109-79B9-EF13F46C724A}"/>
              </a:ext>
            </a:extLst>
          </p:cNvPr>
          <p:cNvCxnSpPr>
            <a:cxnSpLocks/>
            <a:stCxn id="52" idx="0"/>
          </p:cNvCxnSpPr>
          <p:nvPr/>
        </p:nvCxnSpPr>
        <p:spPr>
          <a:xfrm rot="5400000" flipH="1" flipV="1">
            <a:off x="2053679" y="7524076"/>
            <a:ext cx="221906" cy="1939980"/>
          </a:xfrm>
          <a:prstGeom prst="bentConnector2">
            <a:avLst/>
          </a:prstGeom>
          <a:ln>
            <a:solidFill>
              <a:srgbClr val="00A19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F6B9D1D-63CA-1C26-4734-F5EB85A32B08}"/>
              </a:ext>
            </a:extLst>
          </p:cNvPr>
          <p:cNvSpPr txBox="1"/>
          <p:nvPr/>
        </p:nvSpPr>
        <p:spPr>
          <a:xfrm>
            <a:off x="138599" y="933729"/>
            <a:ext cx="6486057" cy="733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sl-SI" sz="2200" b="1" dirty="0">
                <a:solidFill>
                  <a:srgbClr val="1C355E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Storitev monitoringa</a:t>
            </a:r>
          </a:p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sl-SI" sz="2000" b="1" dirty="0">
                <a:solidFill>
                  <a:srgbClr val="00A19C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Pozorno spremljajte svoje poslovne partnerje</a:t>
            </a:r>
          </a:p>
        </p:txBody>
      </p:sp>
    </p:spTree>
    <p:extLst>
      <p:ext uri="{BB962C8B-B14F-4D97-AF65-F5344CB8AC3E}">
        <p14:creationId xmlns:p14="http://schemas.microsoft.com/office/powerpoint/2010/main" val="2403668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" descr=" ">
            <a:extLst>
              <a:ext uri="{FF2B5EF4-FFF2-40B4-BE49-F238E27FC236}">
                <a16:creationId xmlns:a16="http://schemas.microsoft.com/office/drawing/2014/main" id="{809F110E-D728-155E-B796-297214B7EE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4651"/>
          <a:stretch/>
        </p:blipFill>
        <p:spPr>
          <a:xfrm>
            <a:off x="-5427" y="4910743"/>
            <a:ext cx="4802123" cy="4716793"/>
          </a:xfrm>
          <a:prstGeom prst="rect">
            <a:avLst/>
          </a:prstGeom>
        </p:spPr>
      </p:pic>
      <p:pic>
        <p:nvPicPr>
          <p:cNvPr id="5" name="Image 2" descr=" ">
            <a:extLst>
              <a:ext uri="{FF2B5EF4-FFF2-40B4-BE49-F238E27FC236}">
                <a16:creationId xmlns:a16="http://schemas.microsoft.com/office/drawing/2014/main" id="{E5961CA9-DE29-B48C-9EE8-CFD2776F3F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37530"/>
          <a:stretch/>
        </p:blipFill>
        <p:spPr>
          <a:xfrm>
            <a:off x="-5427" y="4374883"/>
            <a:ext cx="4843464" cy="529444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7083178-3861-84FE-49FB-F9D0A4EEA628}"/>
              </a:ext>
            </a:extLst>
          </p:cNvPr>
          <p:cNvGrpSpPr/>
          <p:nvPr/>
        </p:nvGrpSpPr>
        <p:grpSpPr>
          <a:xfrm rot="10800000">
            <a:off x="2014536" y="0"/>
            <a:ext cx="4843464" cy="5294445"/>
            <a:chOff x="-28577" y="4611555"/>
            <a:chExt cx="4843464" cy="5294445"/>
          </a:xfrm>
        </p:grpSpPr>
        <p:pic>
          <p:nvPicPr>
            <p:cNvPr id="10" name="Image 1" descr=" ">
              <a:extLst>
                <a:ext uri="{FF2B5EF4-FFF2-40B4-BE49-F238E27FC236}">
                  <a16:creationId xmlns:a16="http://schemas.microsoft.com/office/drawing/2014/main" id="{EC3601EB-0753-BE1B-BFE2-B765DD928F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34651"/>
            <a:stretch/>
          </p:blipFill>
          <p:spPr>
            <a:xfrm>
              <a:off x="-28577" y="5189207"/>
              <a:ext cx="4802123" cy="4716793"/>
            </a:xfrm>
            <a:prstGeom prst="rect">
              <a:avLst/>
            </a:prstGeom>
          </p:spPr>
        </p:pic>
        <p:pic>
          <p:nvPicPr>
            <p:cNvPr id="11" name="Image 2" descr=" ">
              <a:extLst>
                <a:ext uri="{FF2B5EF4-FFF2-40B4-BE49-F238E27FC236}">
                  <a16:creationId xmlns:a16="http://schemas.microsoft.com/office/drawing/2014/main" id="{0642C624-A467-52EA-CBC6-F64D6FD63A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r="37530"/>
            <a:stretch/>
          </p:blipFill>
          <p:spPr>
            <a:xfrm>
              <a:off x="-28577" y="4611555"/>
              <a:ext cx="4843464" cy="5294445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24148639-B276-9F55-AC28-591EEFF9F181}"/>
              </a:ext>
            </a:extLst>
          </p:cNvPr>
          <p:cNvSpPr/>
          <p:nvPr/>
        </p:nvSpPr>
        <p:spPr>
          <a:xfrm>
            <a:off x="3891" y="1664580"/>
            <a:ext cx="6858000" cy="2806642"/>
          </a:xfrm>
          <a:prstGeom prst="rect">
            <a:avLst/>
          </a:prstGeom>
          <a:solidFill>
            <a:srgbClr val="0B35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A3B15E-E3D9-7B16-5126-27F70EE9B515}"/>
              </a:ext>
            </a:extLst>
          </p:cNvPr>
          <p:cNvSpPr/>
          <p:nvPr/>
        </p:nvSpPr>
        <p:spPr>
          <a:xfrm>
            <a:off x="237744" y="518160"/>
            <a:ext cx="223266" cy="65818"/>
          </a:xfrm>
          <a:prstGeom prst="rect">
            <a:avLst/>
          </a:prstGeom>
          <a:solidFill>
            <a:srgbClr val="3DB1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970C9B2A-A5AE-734F-D056-856EF0F701F1}"/>
              </a:ext>
            </a:extLst>
          </p:cNvPr>
          <p:cNvSpPr txBox="1">
            <a:spLocks/>
          </p:cNvSpPr>
          <p:nvPr/>
        </p:nvSpPr>
        <p:spPr>
          <a:xfrm>
            <a:off x="142530" y="2294797"/>
            <a:ext cx="1811675" cy="75905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Dostop do podatkov</a:t>
            </a:r>
            <a:br>
              <a:rPr kumimoji="0" lang="sl-SI" sz="1100" b="1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sl-SI" sz="1100" b="1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realnem času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406ED6-F638-EEB8-DE4A-BDB50571BC6A}"/>
              </a:ext>
            </a:extLst>
          </p:cNvPr>
          <p:cNvSpPr txBox="1"/>
          <p:nvPr/>
        </p:nvSpPr>
        <p:spPr>
          <a:xfrm>
            <a:off x="1923147" y="1831121"/>
            <a:ext cx="3048979" cy="34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200"/>
              </a:lnSpc>
              <a:spcBef>
                <a:spcPts val="600"/>
              </a:spcBef>
            </a:pPr>
            <a:r>
              <a:rPr lang="sl-SI" sz="1400" b="1" dirty="0">
                <a:solidFill>
                  <a:schemeClr val="bg1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Zmogljivosti monitoringa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5AE162-D99D-EDE9-8752-70B8A6F4B8AF}"/>
              </a:ext>
            </a:extLst>
          </p:cNvPr>
          <p:cNvSpPr txBox="1"/>
          <p:nvPr/>
        </p:nvSpPr>
        <p:spPr>
          <a:xfrm>
            <a:off x="133225" y="4546514"/>
            <a:ext cx="2320026" cy="3577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200"/>
              </a:lnSpc>
              <a:spcBef>
                <a:spcPts val="600"/>
              </a:spcBef>
            </a:pPr>
            <a:r>
              <a:rPr lang="sl-SI" b="1" dirty="0">
                <a:solidFill>
                  <a:srgbClr val="00A19C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Prednosti</a:t>
            </a:r>
          </a:p>
        </p:txBody>
      </p:sp>
      <p:sp>
        <p:nvSpPr>
          <p:cNvPr id="26" name="Espace réservé du texte 7">
            <a:extLst>
              <a:ext uri="{FF2B5EF4-FFF2-40B4-BE49-F238E27FC236}">
                <a16:creationId xmlns:a16="http://schemas.microsoft.com/office/drawing/2014/main" id="{E773C077-135A-507F-55F5-12F33199C871}"/>
              </a:ext>
            </a:extLst>
          </p:cNvPr>
          <p:cNvSpPr txBox="1">
            <a:spLocks/>
          </p:cNvSpPr>
          <p:nvPr/>
        </p:nvSpPr>
        <p:spPr>
          <a:xfrm>
            <a:off x="-8141" y="9413476"/>
            <a:ext cx="6866141" cy="499518"/>
          </a:xfrm>
          <a:prstGeom prst="roundRect">
            <a:avLst>
              <a:gd name="adj" fmla="val 0"/>
            </a:avLst>
          </a:prstGeom>
          <a:solidFill>
            <a:srgbClr val="00A19C"/>
          </a:solidFill>
          <a:ln w="12700">
            <a:noFill/>
          </a:ln>
        </p:spPr>
        <p:txBody>
          <a:bodyPr vert="horz" lIns="180000" tIns="180000" rIns="180000" bIns="18000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None/>
              <a:tabLst/>
              <a:defRPr/>
            </a:pPr>
            <a:r>
              <a:rPr kumimoji="0" lang="sl-SI" sz="1050" b="1" i="0" u="none" strike="noStrike" cap="none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Za več informacij se obrnite na </a:t>
            </a:r>
            <a:r>
              <a:rPr lang="sl-SI" sz="1050" b="1" dirty="0">
                <a:latin typeface="Montserrat"/>
              </a:rPr>
              <a:t>naše</a:t>
            </a:r>
            <a:r>
              <a:rPr kumimoji="0" lang="sl-SI" sz="1050" b="1" i="0" u="none" strike="noStrike" cap="none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 svetovalce.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DA84A38-F97C-65A2-6F91-2A2D996A52F2}"/>
              </a:ext>
            </a:extLst>
          </p:cNvPr>
          <p:cNvSpPr/>
          <p:nvPr/>
        </p:nvSpPr>
        <p:spPr>
          <a:xfrm>
            <a:off x="303654" y="4925680"/>
            <a:ext cx="2083441" cy="1266644"/>
          </a:xfrm>
          <a:prstGeom prst="roundRect">
            <a:avLst>
              <a:gd name="adj" fmla="val 8906"/>
            </a:avLst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A12695F-8F7A-045A-8538-87BAC84912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603" y="4980884"/>
            <a:ext cx="401204" cy="401204"/>
          </a:xfrm>
          <a:prstGeom prst="rect">
            <a:avLst/>
          </a:prstGeom>
        </p:spPr>
      </p:pic>
      <p:sp>
        <p:nvSpPr>
          <p:cNvPr id="37" name="Espace réservé du texte 7">
            <a:extLst>
              <a:ext uri="{FF2B5EF4-FFF2-40B4-BE49-F238E27FC236}">
                <a16:creationId xmlns:a16="http://schemas.microsoft.com/office/drawing/2014/main" id="{FE611F8A-D655-0984-7E52-5F2AAD042F42}"/>
              </a:ext>
            </a:extLst>
          </p:cNvPr>
          <p:cNvSpPr txBox="1">
            <a:spLocks/>
          </p:cNvSpPr>
          <p:nvPr/>
        </p:nvSpPr>
        <p:spPr>
          <a:xfrm>
            <a:off x="350965" y="5250231"/>
            <a:ext cx="2089091" cy="868341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None/>
              <a:tabLst/>
              <a:defRPr/>
            </a:pPr>
            <a:r>
              <a:rPr kumimoji="0" lang="sl-SI" sz="105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Proaktivno prilagodite politike glede kreditnega tveganja na podlagi najnovejših podatkov.</a:t>
            </a:r>
          </a:p>
        </p:txBody>
      </p:sp>
      <p:pic>
        <p:nvPicPr>
          <p:cNvPr id="48" name="Image 3" descr="preencoded.png">
            <a:extLst>
              <a:ext uri="{FF2B5EF4-FFF2-40B4-BE49-F238E27FC236}">
                <a16:creationId xmlns:a16="http://schemas.microsoft.com/office/drawing/2014/main" id="{0C44B586-DF4A-5800-C5DD-7D6B5BC251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6230" y="5133695"/>
            <a:ext cx="257751" cy="15553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FCE56495-1397-A4CD-8D8F-277DB28F045D}"/>
              </a:ext>
            </a:extLst>
          </p:cNvPr>
          <p:cNvSpPr txBox="1"/>
          <p:nvPr/>
        </p:nvSpPr>
        <p:spPr>
          <a:xfrm>
            <a:off x="719836" y="4982397"/>
            <a:ext cx="1345420" cy="430887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>
              <a:spcBef>
                <a:spcPts val="600"/>
              </a:spcBef>
            </a:pPr>
            <a:r>
              <a:rPr lang="sl-SI" sz="1100" b="1" dirty="0">
                <a:solidFill>
                  <a:srgbClr val="0B355D"/>
                </a:solidFill>
                <a:latin typeface="Montserrat"/>
                <a:ea typeface="Times New Roman" panose="02020603050405020304" pitchFamily="18" charset="0"/>
                <a:cs typeface="Times New Roman"/>
              </a:rPr>
              <a:t>Predvidite spremembe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A9747D5-4B46-6BB2-CDA5-468432D547C0}"/>
              </a:ext>
            </a:extLst>
          </p:cNvPr>
          <p:cNvSpPr/>
          <p:nvPr/>
        </p:nvSpPr>
        <p:spPr>
          <a:xfrm>
            <a:off x="300505" y="6283792"/>
            <a:ext cx="2083441" cy="1319878"/>
          </a:xfrm>
          <a:prstGeom prst="roundRect">
            <a:avLst>
              <a:gd name="adj" fmla="val 8906"/>
            </a:avLst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Espace réservé du texte 7">
            <a:extLst>
              <a:ext uri="{FF2B5EF4-FFF2-40B4-BE49-F238E27FC236}">
                <a16:creationId xmlns:a16="http://schemas.microsoft.com/office/drawing/2014/main" id="{5FAC7ADA-D7BF-6FD7-7820-960E57995AD3}"/>
              </a:ext>
            </a:extLst>
          </p:cNvPr>
          <p:cNvSpPr txBox="1">
            <a:spLocks/>
          </p:cNvSpPr>
          <p:nvPr/>
        </p:nvSpPr>
        <p:spPr>
          <a:xfrm>
            <a:off x="370431" y="6639894"/>
            <a:ext cx="2102945" cy="868341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None/>
              <a:tabLst/>
              <a:defRPr/>
            </a:pP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Z zgodnjim odkrivanjem tveganj lahko preprečite neplačila in zaščitite denarni tok.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AF2DADD-726D-E17D-516A-223A4B0E31DD}"/>
              </a:ext>
            </a:extLst>
          </p:cNvPr>
          <p:cNvSpPr txBox="1"/>
          <p:nvPr/>
        </p:nvSpPr>
        <p:spPr>
          <a:xfrm>
            <a:off x="723939" y="6455281"/>
            <a:ext cx="1450433" cy="2616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spcBef>
                <a:spcPts val="600"/>
              </a:spcBef>
            </a:pPr>
            <a:r>
              <a:rPr lang="sl-SI" sz="1100" b="1" dirty="0">
                <a:solidFill>
                  <a:srgbClr val="0B355D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Zmanjšajte izgube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1B6E0B7-09EF-853A-6C60-AD9C7705D98B}"/>
              </a:ext>
            </a:extLst>
          </p:cNvPr>
          <p:cNvSpPr/>
          <p:nvPr/>
        </p:nvSpPr>
        <p:spPr>
          <a:xfrm>
            <a:off x="300505" y="7688384"/>
            <a:ext cx="2083441" cy="1455621"/>
          </a:xfrm>
          <a:prstGeom prst="roundRect">
            <a:avLst>
              <a:gd name="adj" fmla="val 8906"/>
            </a:avLst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Espace réservé du texte 7">
            <a:extLst>
              <a:ext uri="{FF2B5EF4-FFF2-40B4-BE49-F238E27FC236}">
                <a16:creationId xmlns:a16="http://schemas.microsoft.com/office/drawing/2014/main" id="{C26C6BBA-6E5C-3B76-0373-B2955E8543E4}"/>
              </a:ext>
            </a:extLst>
          </p:cNvPr>
          <p:cNvSpPr txBox="1">
            <a:spLocks/>
          </p:cNvSpPr>
          <p:nvPr/>
        </p:nvSpPr>
        <p:spPr>
          <a:xfrm>
            <a:off x="373117" y="8035054"/>
            <a:ext cx="2353848" cy="868341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None/>
              <a:tabLst/>
              <a:defRPr/>
            </a:pP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Z uporabo najnovejših informacij sprejemajte pametnejše,</a:t>
            </a:r>
            <a:b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 podatki podprte</a:t>
            </a:r>
            <a:b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poslovne odločitve.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B41A47E-330F-D7CB-8E23-DAF8CC4840D4}"/>
              </a:ext>
            </a:extLst>
          </p:cNvPr>
          <p:cNvSpPr txBox="1"/>
          <p:nvPr/>
        </p:nvSpPr>
        <p:spPr>
          <a:xfrm>
            <a:off x="740708" y="7755382"/>
            <a:ext cx="1485455" cy="43088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spcBef>
                <a:spcPts val="600"/>
              </a:spcBef>
            </a:pPr>
            <a:r>
              <a:rPr lang="sl-SI" sz="1100" b="1" dirty="0">
                <a:solidFill>
                  <a:srgbClr val="0B355D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Strateško odločanje</a:t>
            </a:r>
          </a:p>
        </p:txBody>
      </p:sp>
      <p:pic>
        <p:nvPicPr>
          <p:cNvPr id="54" name="Image 24" descr="preencoded.png">
            <a:extLst>
              <a:ext uri="{FF2B5EF4-FFF2-40B4-BE49-F238E27FC236}">
                <a16:creationId xmlns:a16="http://schemas.microsoft.com/office/drawing/2014/main" id="{2B3BEDA1-1AE0-3E98-6A36-F3A7B5B1DA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9660" y="4924455"/>
            <a:ext cx="3915517" cy="421955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545EBC7D-75B1-966A-341A-C969270BC25D}"/>
              </a:ext>
            </a:extLst>
          </p:cNvPr>
          <p:cNvSpPr txBox="1"/>
          <p:nvPr/>
        </p:nvSpPr>
        <p:spPr>
          <a:xfrm>
            <a:off x="192390" y="807718"/>
            <a:ext cx="5166923" cy="656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sl-SI" sz="2200" b="1" dirty="0">
                <a:solidFill>
                  <a:srgbClr val="1C355E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Monitoring: </a:t>
            </a:r>
            <a:r>
              <a:rPr lang="sl-SI" sz="2200" b="1" dirty="0">
                <a:solidFill>
                  <a:srgbClr val="00A19C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pozorno spremljajte svoje poslovne partnerje</a:t>
            </a:r>
          </a:p>
        </p:txBody>
      </p:sp>
      <p:sp>
        <p:nvSpPr>
          <p:cNvPr id="63" name="Espace réservé du texte 7">
            <a:extLst>
              <a:ext uri="{FF2B5EF4-FFF2-40B4-BE49-F238E27FC236}">
                <a16:creationId xmlns:a16="http://schemas.microsoft.com/office/drawing/2014/main" id="{711DEE5B-B86B-7064-EB5F-C17C8AC3F82D}"/>
              </a:ext>
            </a:extLst>
          </p:cNvPr>
          <p:cNvSpPr txBox="1">
            <a:spLocks/>
          </p:cNvSpPr>
          <p:nvPr/>
        </p:nvSpPr>
        <p:spPr>
          <a:xfrm>
            <a:off x="1434242" y="2301732"/>
            <a:ext cx="1643416" cy="75905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Dinamika kreditne</a:t>
            </a:r>
            <a:br>
              <a:rPr kumimoji="0" lang="sl-SI" sz="1100" b="1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sl-SI" sz="1100" b="1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ocene</a:t>
            </a:r>
          </a:p>
        </p:txBody>
      </p:sp>
      <p:sp>
        <p:nvSpPr>
          <p:cNvPr id="64" name="Espace réservé du texte 7">
            <a:extLst>
              <a:ext uri="{FF2B5EF4-FFF2-40B4-BE49-F238E27FC236}">
                <a16:creationId xmlns:a16="http://schemas.microsoft.com/office/drawing/2014/main" id="{1C65AD65-118D-5AD1-D40D-2AD05CE9223B}"/>
              </a:ext>
            </a:extLst>
          </p:cNvPr>
          <p:cNvSpPr txBox="1">
            <a:spLocks/>
          </p:cNvSpPr>
          <p:nvPr/>
        </p:nvSpPr>
        <p:spPr>
          <a:xfrm>
            <a:off x="2579382" y="2301493"/>
            <a:ext cx="1710774" cy="75905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Spremljanje plačilnih </a:t>
            </a:r>
            <a:br>
              <a:rPr lang="sl-SI" sz="1100" b="1" spc="0" dirty="0"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sl-SI" sz="1100" b="1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praks</a:t>
            </a:r>
          </a:p>
        </p:txBody>
      </p:sp>
      <p:sp>
        <p:nvSpPr>
          <p:cNvPr id="65" name="Espace réservé du texte 7">
            <a:extLst>
              <a:ext uri="{FF2B5EF4-FFF2-40B4-BE49-F238E27FC236}">
                <a16:creationId xmlns:a16="http://schemas.microsoft.com/office/drawing/2014/main" id="{AC6D87DB-4CFF-5938-FBF2-DEE318AA18E9}"/>
              </a:ext>
            </a:extLst>
          </p:cNvPr>
          <p:cNvSpPr txBox="1">
            <a:spLocks/>
          </p:cNvSpPr>
          <p:nvPr/>
        </p:nvSpPr>
        <p:spPr>
          <a:xfrm>
            <a:off x="4064883" y="2284812"/>
            <a:ext cx="1624790" cy="75905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Analiza</a:t>
            </a:r>
            <a:br>
              <a:rPr kumimoji="0" lang="sl-SI" sz="1100" b="1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sl-SI" sz="1100" b="1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sektorjev</a:t>
            </a:r>
            <a:br>
              <a:rPr kumimoji="0" lang="sl-SI" sz="1100" b="1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sl-SI" sz="1100" b="1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držav</a:t>
            </a:r>
          </a:p>
        </p:txBody>
      </p:sp>
      <p:sp>
        <p:nvSpPr>
          <p:cNvPr id="66" name="Espace réservé du texte 7">
            <a:extLst>
              <a:ext uri="{FF2B5EF4-FFF2-40B4-BE49-F238E27FC236}">
                <a16:creationId xmlns:a16="http://schemas.microsoft.com/office/drawing/2014/main" id="{DFB3C55B-50EF-349D-4B78-7A0150B2BF62}"/>
              </a:ext>
            </a:extLst>
          </p:cNvPr>
          <p:cNvSpPr txBox="1">
            <a:spLocks/>
          </p:cNvSpPr>
          <p:nvPr/>
        </p:nvSpPr>
        <p:spPr>
          <a:xfrm>
            <a:off x="5443613" y="2201758"/>
            <a:ext cx="1686720" cy="75905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100" b="1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Samodejna opozorila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D82212D-50B8-8FB5-16A7-1F90D24CEF71}"/>
              </a:ext>
            </a:extLst>
          </p:cNvPr>
          <p:cNvCxnSpPr>
            <a:cxnSpLocks/>
          </p:cNvCxnSpPr>
          <p:nvPr/>
        </p:nvCxnSpPr>
        <p:spPr>
          <a:xfrm>
            <a:off x="1327885" y="2201758"/>
            <a:ext cx="4195482" cy="0"/>
          </a:xfrm>
          <a:prstGeom prst="line">
            <a:avLst/>
          </a:prstGeom>
          <a:ln w="3175">
            <a:solidFill>
              <a:srgbClr val="00A19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18FD842-94A4-CC15-7A3B-538886F36C6B}"/>
              </a:ext>
            </a:extLst>
          </p:cNvPr>
          <p:cNvSpPr txBox="1"/>
          <p:nvPr/>
        </p:nvSpPr>
        <p:spPr>
          <a:xfrm>
            <a:off x="147852" y="202338"/>
            <a:ext cx="6318333" cy="35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sl-SI" sz="1400" dirty="0">
                <a:solidFill>
                  <a:srgbClr val="1C355E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POSLOVNE </a:t>
            </a:r>
            <a:r>
              <a:rPr lang="sl-SI" sz="1400" dirty="0">
                <a:solidFill>
                  <a:srgbClr val="00A19C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INFORMACIJE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832C91-3C57-5E72-58EF-AC414DBBAF82}"/>
              </a:ext>
            </a:extLst>
          </p:cNvPr>
          <p:cNvSpPr/>
          <p:nvPr/>
        </p:nvSpPr>
        <p:spPr>
          <a:xfrm>
            <a:off x="237744" y="518160"/>
            <a:ext cx="223266" cy="65818"/>
          </a:xfrm>
          <a:prstGeom prst="rect">
            <a:avLst/>
          </a:prstGeom>
          <a:solidFill>
            <a:srgbClr val="00A19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990BF8E-B3F3-6A73-0F17-60885451C0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627" y="6363849"/>
            <a:ext cx="401204" cy="401204"/>
          </a:xfrm>
          <a:prstGeom prst="rect">
            <a:avLst/>
          </a:prstGeom>
        </p:spPr>
      </p:pic>
      <p:pic>
        <p:nvPicPr>
          <p:cNvPr id="23" name="Image 3" descr="Warning outline">
            <a:extLst>
              <a:ext uri="{FF2B5EF4-FFF2-40B4-BE49-F238E27FC236}">
                <a16:creationId xmlns:a16="http://schemas.microsoft.com/office/drawing/2014/main" id="{98172C64-1B2C-B706-668D-E8B24BEC117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409326" y="6462167"/>
            <a:ext cx="247838" cy="24783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9A3DFC5-30F5-7537-829F-486A8220E9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146" y="7750339"/>
            <a:ext cx="401204" cy="401204"/>
          </a:xfrm>
          <a:prstGeom prst="rect">
            <a:avLst/>
          </a:prstGeom>
        </p:spPr>
      </p:pic>
      <p:pic>
        <p:nvPicPr>
          <p:cNvPr id="34" name="Image 3" descr="Decision chart outline">
            <a:extLst>
              <a:ext uri="{FF2B5EF4-FFF2-40B4-BE49-F238E27FC236}">
                <a16:creationId xmlns:a16="http://schemas.microsoft.com/office/drawing/2014/main" id="{3BDAEE8E-C7AA-4BE1-CA9B-9C1B3D6356C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427734" y="7841036"/>
            <a:ext cx="250950" cy="250950"/>
          </a:xfrm>
          <a:prstGeom prst="rect">
            <a:avLst/>
          </a:prstGeom>
        </p:spPr>
      </p:pic>
      <p:pic>
        <p:nvPicPr>
          <p:cNvPr id="42" name="Image 12" descr="preencoded.png">
            <a:extLst>
              <a:ext uri="{FF2B5EF4-FFF2-40B4-BE49-F238E27FC236}">
                <a16:creationId xmlns:a16="http://schemas.microsoft.com/office/drawing/2014/main" id="{CD520B4F-E1AA-0135-0300-D04E80AEBF4F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38133" y="2457104"/>
            <a:ext cx="120514" cy="120205"/>
          </a:xfrm>
          <a:prstGeom prst="rect">
            <a:avLst/>
          </a:prstGeom>
        </p:spPr>
      </p:pic>
      <p:pic>
        <p:nvPicPr>
          <p:cNvPr id="43" name="Image 12" descr="preencoded.png">
            <a:extLst>
              <a:ext uri="{FF2B5EF4-FFF2-40B4-BE49-F238E27FC236}">
                <a16:creationId xmlns:a16="http://schemas.microsoft.com/office/drawing/2014/main" id="{E4C01106-4E19-7F46-D7F9-E0C0BA723E30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429537" y="2457104"/>
            <a:ext cx="120514" cy="120205"/>
          </a:xfrm>
          <a:prstGeom prst="rect">
            <a:avLst/>
          </a:prstGeom>
        </p:spPr>
      </p:pic>
      <p:pic>
        <p:nvPicPr>
          <p:cNvPr id="44" name="Image 12" descr="preencoded.png">
            <a:extLst>
              <a:ext uri="{FF2B5EF4-FFF2-40B4-BE49-F238E27FC236}">
                <a16:creationId xmlns:a16="http://schemas.microsoft.com/office/drawing/2014/main" id="{1B0B3478-EC64-875F-3492-CBD65CFF3D1E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583339" y="2457104"/>
            <a:ext cx="120514" cy="120205"/>
          </a:xfrm>
          <a:prstGeom prst="rect">
            <a:avLst/>
          </a:prstGeom>
        </p:spPr>
      </p:pic>
      <p:pic>
        <p:nvPicPr>
          <p:cNvPr id="45" name="Image 12" descr="preencoded.png">
            <a:extLst>
              <a:ext uri="{FF2B5EF4-FFF2-40B4-BE49-F238E27FC236}">
                <a16:creationId xmlns:a16="http://schemas.microsoft.com/office/drawing/2014/main" id="{C02E6FE0-EB02-D5C7-4C44-2CEE6C3B26D4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080183" y="2432208"/>
            <a:ext cx="120514" cy="120205"/>
          </a:xfrm>
          <a:prstGeom prst="rect">
            <a:avLst/>
          </a:prstGeom>
        </p:spPr>
      </p:pic>
      <p:pic>
        <p:nvPicPr>
          <p:cNvPr id="46" name="Image 12" descr="preencoded.png">
            <a:extLst>
              <a:ext uri="{FF2B5EF4-FFF2-40B4-BE49-F238E27FC236}">
                <a16:creationId xmlns:a16="http://schemas.microsoft.com/office/drawing/2014/main" id="{23F7578B-DFFD-7B19-2252-BD3135230D70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478050" y="2459606"/>
            <a:ext cx="93046" cy="92807"/>
          </a:xfrm>
          <a:prstGeom prst="rect">
            <a:avLst/>
          </a:prstGeom>
        </p:spPr>
      </p:pic>
      <p:sp>
        <p:nvSpPr>
          <p:cNvPr id="47" name="Espace réservé du texte 7">
            <a:extLst>
              <a:ext uri="{FF2B5EF4-FFF2-40B4-BE49-F238E27FC236}">
                <a16:creationId xmlns:a16="http://schemas.microsoft.com/office/drawing/2014/main" id="{81D08F36-81F9-8262-6243-89F750FAF65D}"/>
              </a:ext>
            </a:extLst>
          </p:cNvPr>
          <p:cNvSpPr txBox="1">
            <a:spLocks/>
          </p:cNvSpPr>
          <p:nvPr/>
        </p:nvSpPr>
        <p:spPr>
          <a:xfrm>
            <a:off x="137138" y="2815480"/>
            <a:ext cx="1704211" cy="1477554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Neprekinjeno spremljajte kreditno sposobnost</a:t>
            </a:r>
            <a:b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z obvestili</a:t>
            </a:r>
            <a:b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in opozorili</a:t>
            </a:r>
            <a:b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v realnem času.</a:t>
            </a:r>
          </a:p>
        </p:txBody>
      </p:sp>
      <p:sp>
        <p:nvSpPr>
          <p:cNvPr id="59" name="Espace réservé du texte 7">
            <a:extLst>
              <a:ext uri="{FF2B5EF4-FFF2-40B4-BE49-F238E27FC236}">
                <a16:creationId xmlns:a16="http://schemas.microsoft.com/office/drawing/2014/main" id="{D1A291CB-5CEF-1A5B-16C6-26093F29D6D2}"/>
              </a:ext>
            </a:extLst>
          </p:cNvPr>
          <p:cNvSpPr txBox="1">
            <a:spLocks/>
          </p:cNvSpPr>
          <p:nvPr/>
        </p:nvSpPr>
        <p:spPr>
          <a:xfrm>
            <a:off x="1431961" y="2834301"/>
            <a:ext cx="1319068" cy="1477554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Spremljajte gibanje kreditne ocene</a:t>
            </a:r>
            <a:b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v naslednjih 12 mesecih.</a:t>
            </a:r>
          </a:p>
        </p:txBody>
      </p:sp>
      <p:sp>
        <p:nvSpPr>
          <p:cNvPr id="60" name="Espace réservé du texte 7">
            <a:extLst>
              <a:ext uri="{FF2B5EF4-FFF2-40B4-BE49-F238E27FC236}">
                <a16:creationId xmlns:a16="http://schemas.microsoft.com/office/drawing/2014/main" id="{8B149DFF-D5D8-DEC3-7551-5E1EE507EC7E}"/>
              </a:ext>
            </a:extLst>
          </p:cNvPr>
          <p:cNvSpPr txBox="1">
            <a:spLocks/>
          </p:cNvSpPr>
          <p:nvPr/>
        </p:nvSpPr>
        <p:spPr>
          <a:xfrm>
            <a:off x="2573075" y="2842963"/>
            <a:ext cx="1825723" cy="1477554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Pridobite vpogled</a:t>
            </a:r>
            <a:b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v plačilne vzorce</a:t>
            </a:r>
            <a:b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in tako pravočasno predvidite tveganja.</a:t>
            </a:r>
          </a:p>
        </p:txBody>
      </p:sp>
      <p:sp>
        <p:nvSpPr>
          <p:cNvPr id="61" name="Espace réservé du texte 7">
            <a:extLst>
              <a:ext uri="{FF2B5EF4-FFF2-40B4-BE49-F238E27FC236}">
                <a16:creationId xmlns:a16="http://schemas.microsoft.com/office/drawing/2014/main" id="{7C565A66-D966-D552-8621-E6F5F3F23669}"/>
              </a:ext>
            </a:extLst>
          </p:cNvPr>
          <p:cNvSpPr txBox="1">
            <a:spLocks/>
          </p:cNvSpPr>
          <p:nvPr/>
        </p:nvSpPr>
        <p:spPr>
          <a:xfrm>
            <a:off x="4058583" y="2839025"/>
            <a:ext cx="1676794" cy="1477554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Ostanite na tekočem</a:t>
            </a:r>
            <a:r>
              <a:rPr lang="sl-SI" sz="1050" spc="0" dirty="0">
                <a:latin typeface="Montserrat"/>
              </a:rPr>
              <a:t> </a:t>
            </a:r>
            <a: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o makroekonomskih spremembah</a:t>
            </a:r>
            <a:b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z obvestili</a:t>
            </a:r>
            <a:b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v realnem času.</a:t>
            </a:r>
          </a:p>
        </p:txBody>
      </p:sp>
      <p:sp>
        <p:nvSpPr>
          <p:cNvPr id="62" name="Espace réservé du texte 7">
            <a:extLst>
              <a:ext uri="{FF2B5EF4-FFF2-40B4-BE49-F238E27FC236}">
                <a16:creationId xmlns:a16="http://schemas.microsoft.com/office/drawing/2014/main" id="{4DECE553-0AB5-856A-B255-09690655554D}"/>
              </a:ext>
            </a:extLst>
          </p:cNvPr>
          <p:cNvSpPr txBox="1">
            <a:spLocks/>
          </p:cNvSpPr>
          <p:nvPr/>
        </p:nvSpPr>
        <p:spPr>
          <a:xfrm>
            <a:off x="5443613" y="2832527"/>
            <a:ext cx="1676794" cy="1477554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Prejemajte obvestila o spremembah kreditnih ocen, plačilnih praks</a:t>
            </a:r>
            <a:b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050" b="0" i="0" u="none" strike="noStrike" cap="none" spc="0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ali ocen tveganj.</a:t>
            </a:r>
          </a:p>
        </p:txBody>
      </p:sp>
      <p:pic>
        <p:nvPicPr>
          <p:cNvPr id="7" name="Picture 6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4A06667C-A08A-3DF8-2FF1-649BD9A2E62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636" y="19023"/>
            <a:ext cx="1686720" cy="7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189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8EBCFDD8052B4E818424F4E1C72BE2" ma:contentTypeVersion="14" ma:contentTypeDescription="Create a new document." ma:contentTypeScope="" ma:versionID="ea25b42a3822255183212f2abb07504a">
  <xsd:schema xmlns:xsd="http://www.w3.org/2001/XMLSchema" xmlns:xs="http://www.w3.org/2001/XMLSchema" xmlns:p="http://schemas.microsoft.com/office/2006/metadata/properties" xmlns:ns2="c2577502-f53b-44e8-9807-086f24593d95" xmlns:ns3="d3a82790-986e-4837-839c-7423f2998c95" targetNamespace="http://schemas.microsoft.com/office/2006/metadata/properties" ma:root="true" ma:fieldsID="2a780fc6aba7902628562446c202a0a9" ns2:_="" ns3:_="">
    <xsd:import namespace="c2577502-f53b-44e8-9807-086f24593d95"/>
    <xsd:import namespace="d3a82790-986e-4837-839c-7423f2998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577502-f53b-44e8-9807-086f24593d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bac6d0e-2c5d-4aea-9399-be913ffdea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a82790-986e-4837-839c-7423f2998c9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af9bdfb-9e8a-4a85-8cdc-a97c60821fd4}" ma:internalName="TaxCatchAll" ma:showField="CatchAllData" ma:web="d3a82790-986e-4837-839c-7423f2998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2577502-f53b-44e8-9807-086f24593d95">
      <Terms xmlns="http://schemas.microsoft.com/office/infopath/2007/PartnerControls"/>
    </lcf76f155ced4ddcb4097134ff3c332f>
    <TaxCatchAll xmlns="d3a82790-986e-4837-839c-7423f2998c95" xsi:nil="true"/>
    <SharedWithUsers xmlns="d3a82790-986e-4837-839c-7423f2998c95">
      <UserInfo>
        <DisplayName>SharingLinks.fb4f8c4b-9c18-4c33-8a05-7b47b5af801c.OrganizationEdit.62f5949f-e679-4ecb-9853-e4da29069278</DisplayName>
        <AccountId>76</AccountId>
        <AccountType/>
      </UserInfo>
      <UserInfo>
        <DisplayName>SALLES Alexa</DisplayName>
        <AccountId>20</AccountId>
        <AccountType/>
      </UserInfo>
      <UserInfo>
        <DisplayName>HENAO BRAND Felipe</DisplayName>
        <AccountId>23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63E4795-8518-4895-9767-A0A866F0ED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577502-f53b-44e8-9807-086f24593d95"/>
    <ds:schemaRef ds:uri="d3a82790-986e-4837-839c-7423f2998c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2740D0-6BF3-44E9-BF67-41C48DF490E0}">
  <ds:schemaRefs>
    <ds:schemaRef ds:uri="http://schemas.microsoft.com/office/2006/documentManagement/types"/>
    <ds:schemaRef ds:uri="0073dafa-9772-4d8c-b29b-afa49bf520cd"/>
    <ds:schemaRef ds:uri="http://schemas.microsoft.com/office/infopath/2007/PartnerControls"/>
    <ds:schemaRef ds:uri="http://www.w3.org/XML/1998/namespace"/>
    <ds:schemaRef ds:uri="http://purl.org/dc/elements/1.1/"/>
    <ds:schemaRef ds:uri="ad894a04-861f-49b0-9e3a-06ac0c3c5238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terms/"/>
    <ds:schemaRef ds:uri="c2577502-f53b-44e8-9807-086f24593d95"/>
    <ds:schemaRef ds:uri="d3a82790-986e-4837-839c-7423f2998c95"/>
  </ds:schemaRefs>
</ds:datastoreItem>
</file>

<file path=customXml/itemProps3.xml><?xml version="1.0" encoding="utf-8"?>
<ds:datastoreItem xmlns:ds="http://schemas.openxmlformats.org/officeDocument/2006/customXml" ds:itemID="{DCC4FE14-4C8F-4EB6-A531-D6F3818BC4A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2829</TotalTime>
  <Words>334</Words>
  <Application>Microsoft Office PowerPoint</Application>
  <PresentationFormat>A4 Paper (210x297 mm)</PresentationFormat>
  <Paragraphs>39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Aptos Display</vt:lpstr>
      <vt:lpstr>Arial</vt:lpstr>
      <vt:lpstr>Montserrat</vt:lpstr>
      <vt:lpstr>Montserrat </vt:lpstr>
      <vt:lpstr>Montserrat SemiBold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Monitoring</dc:title>
  <dc:creator>Frank Edge</dc:creator>
  <cp:lastModifiedBy>BADNJEVIC Sabina</cp:lastModifiedBy>
  <cp:revision>58</cp:revision>
  <dcterms:created xsi:type="dcterms:W3CDTF">2024-04-22T12:51:13Z</dcterms:created>
  <dcterms:modified xsi:type="dcterms:W3CDTF">2024-10-25T12:28:05Z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6631efb-39c2-48e2-ad25-a3fdc067b3fa_Enabled">
    <vt:lpwstr>true</vt:lpwstr>
  </property>
  <property fmtid="{D5CDD505-2E9C-101B-9397-08002B2CF9AE}" pid="3" name="MSIP_Label_06631efb-39c2-48e2-ad25-a3fdc067b3fa_SetDate">
    <vt:lpwstr>2024-05-17T09:53:45Z</vt:lpwstr>
  </property>
  <property fmtid="{D5CDD505-2E9C-101B-9397-08002B2CF9AE}" pid="4" name="MSIP_Label_06631efb-39c2-48e2-ad25-a3fdc067b3fa_Method">
    <vt:lpwstr>Privileged</vt:lpwstr>
  </property>
  <property fmtid="{D5CDD505-2E9C-101B-9397-08002B2CF9AE}" pid="5" name="MSIP_Label_06631efb-39c2-48e2-ad25-a3fdc067b3fa_Name">
    <vt:lpwstr>Confidential</vt:lpwstr>
  </property>
  <property fmtid="{D5CDD505-2E9C-101B-9397-08002B2CF9AE}" pid="6" name="MSIP_Label_06631efb-39c2-48e2-ad25-a3fdc067b3fa_SiteId">
    <vt:lpwstr>1e7aeb3b-24a6-4c97-9062-0135644f0526</vt:lpwstr>
  </property>
  <property fmtid="{D5CDD505-2E9C-101B-9397-08002B2CF9AE}" pid="7" name="MSIP_Label_06631efb-39c2-48e2-ad25-a3fdc067b3fa_ActionId">
    <vt:lpwstr>2124cee4-ffd4-4c37-947a-09d32d55d9d0</vt:lpwstr>
  </property>
  <property fmtid="{D5CDD505-2E9C-101B-9397-08002B2CF9AE}" pid="8" name="MSIP_Label_06631efb-39c2-48e2-ad25-a3fdc067b3fa_ContentBits">
    <vt:lpwstr>0</vt:lpwstr>
  </property>
  <property fmtid="{D5CDD505-2E9C-101B-9397-08002B2CF9AE}" pid="9" name="ContentTypeId">
    <vt:lpwstr>0x0101003E8EBCFDD8052B4E818424F4E1C72BE2</vt:lpwstr>
  </property>
  <property fmtid="{D5CDD505-2E9C-101B-9397-08002B2CF9AE}" pid="10" name="MediaServiceImageTags">
    <vt:lpwstr/>
  </property>
</Properties>
</file>