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0.svg" ContentType="image/sv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1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355E"/>
    <a:srgbClr val="71DBD4"/>
    <a:srgbClr val="CDF3F0"/>
    <a:srgbClr val="00A19C"/>
    <a:srgbClr val="5D7D98"/>
    <a:srgbClr val="3DB18D"/>
    <a:srgbClr val="A5E5EE"/>
    <a:srgbClr val="FFFFFF"/>
    <a:srgbClr val="E9EAEB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033" autoAdjust="0"/>
  </p:normalViewPr>
  <p:slideViewPr>
    <p:cSldViewPr snapToGrid="0">
      <p:cViewPr>
        <p:scale>
          <a:sx n="100" d="100"/>
          <a:sy n="100" d="100"/>
        </p:scale>
        <p:origin x="26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28/10/2024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3252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28/10/2024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160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28/10/2024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0897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28/10/2024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8773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28/10/2024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9274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28/10/2024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5921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28/10/2024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2106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28/10/2024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9798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28/10/2024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018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28/10/2024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3808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28/10/2024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6779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C2F53F-D504-488E-978D-335DB97E4693}" type="datetimeFigureOut">
              <a:rPr lang="en-GB" smtClean="0"/>
              <a:t>28/10/2024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6048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6E86118-0320-9A59-21E0-000979ABCFC7}"/>
              </a:ext>
            </a:extLst>
          </p:cNvPr>
          <p:cNvGrpSpPr/>
          <p:nvPr/>
        </p:nvGrpSpPr>
        <p:grpSpPr>
          <a:xfrm>
            <a:off x="-5427" y="4611555"/>
            <a:ext cx="4843464" cy="5294445"/>
            <a:chOff x="-28577" y="4611555"/>
            <a:chExt cx="4843464" cy="5294445"/>
          </a:xfrm>
        </p:grpSpPr>
        <p:pic>
          <p:nvPicPr>
            <p:cNvPr id="4" name="Image 1" descr=" ">
              <a:extLst>
                <a:ext uri="{FF2B5EF4-FFF2-40B4-BE49-F238E27FC236}">
                  <a16:creationId xmlns:a16="http://schemas.microsoft.com/office/drawing/2014/main" id="{809F110E-D728-155E-B796-297214B7EE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34651"/>
            <a:stretch/>
          </p:blipFill>
          <p:spPr>
            <a:xfrm>
              <a:off x="-28577" y="5189207"/>
              <a:ext cx="4802123" cy="4716793"/>
            </a:xfrm>
            <a:prstGeom prst="rect">
              <a:avLst/>
            </a:prstGeom>
          </p:spPr>
        </p:pic>
        <p:pic>
          <p:nvPicPr>
            <p:cNvPr id="5" name="Image 2" descr=" ">
              <a:extLst>
                <a:ext uri="{FF2B5EF4-FFF2-40B4-BE49-F238E27FC236}">
                  <a16:creationId xmlns:a16="http://schemas.microsoft.com/office/drawing/2014/main" id="{E5961CA9-DE29-B48C-9EE8-CFD2776F3F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r="37530"/>
            <a:stretch/>
          </p:blipFill>
          <p:spPr>
            <a:xfrm>
              <a:off x="-28577" y="4611555"/>
              <a:ext cx="4843464" cy="529444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7083178-3861-84FE-49FB-F9D0A4EEA628}"/>
              </a:ext>
            </a:extLst>
          </p:cNvPr>
          <p:cNvGrpSpPr/>
          <p:nvPr/>
        </p:nvGrpSpPr>
        <p:grpSpPr>
          <a:xfrm rot="10800000">
            <a:off x="2537914" y="-1"/>
            <a:ext cx="4320085" cy="4726297"/>
            <a:chOff x="-28577" y="4611555"/>
            <a:chExt cx="4843464" cy="5294445"/>
          </a:xfrm>
        </p:grpSpPr>
        <p:pic>
          <p:nvPicPr>
            <p:cNvPr id="10" name="Image 1" descr=" ">
              <a:extLst>
                <a:ext uri="{FF2B5EF4-FFF2-40B4-BE49-F238E27FC236}">
                  <a16:creationId xmlns:a16="http://schemas.microsoft.com/office/drawing/2014/main" id="{EC3601EB-0753-BE1B-BFE2-B765DD928F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34651"/>
            <a:stretch/>
          </p:blipFill>
          <p:spPr>
            <a:xfrm>
              <a:off x="-28577" y="5189207"/>
              <a:ext cx="4802123" cy="4716793"/>
            </a:xfrm>
            <a:prstGeom prst="rect">
              <a:avLst/>
            </a:prstGeom>
          </p:spPr>
        </p:pic>
        <p:pic>
          <p:nvPicPr>
            <p:cNvPr id="11" name="Image 2" descr=" ">
              <a:extLst>
                <a:ext uri="{FF2B5EF4-FFF2-40B4-BE49-F238E27FC236}">
                  <a16:creationId xmlns:a16="http://schemas.microsoft.com/office/drawing/2014/main" id="{0642C624-A467-52EA-CBC6-F64D6FD63A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r="37530"/>
            <a:stretch/>
          </p:blipFill>
          <p:spPr>
            <a:xfrm>
              <a:off x="-28577" y="4611555"/>
              <a:ext cx="4843464" cy="5294445"/>
            </a:xfrm>
            <a:prstGeom prst="rect">
              <a:avLst/>
            </a:prstGeom>
          </p:spPr>
        </p:pic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A924CD56-F45E-8D03-B3E2-878A361C04BF}"/>
              </a:ext>
            </a:extLst>
          </p:cNvPr>
          <p:cNvSpPr>
            <a:spLocks/>
          </p:cNvSpPr>
          <p:nvPr/>
        </p:nvSpPr>
        <p:spPr>
          <a:xfrm>
            <a:off x="3756346" y="4567128"/>
            <a:ext cx="3117253" cy="5068984"/>
          </a:xfrm>
          <a:prstGeom prst="rect">
            <a:avLst/>
          </a:prstGeom>
          <a:solidFill>
            <a:srgbClr val="71DB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6E52E4-7A11-11A5-AD04-1DD91E58EF89}"/>
              </a:ext>
            </a:extLst>
          </p:cNvPr>
          <p:cNvSpPr txBox="1"/>
          <p:nvPr/>
        </p:nvSpPr>
        <p:spPr>
          <a:xfrm>
            <a:off x="170874" y="743165"/>
            <a:ext cx="6385280" cy="65659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sl-SI" sz="2200" b="1" dirty="0">
                <a:solidFill>
                  <a:srgbClr val="1C355E"/>
                </a:solidFill>
                <a:effectLst/>
                <a:latin typeface="Montserrat"/>
                <a:ea typeface="Times New Roman" panose="02020603050405020304" pitchFamily="18" charset="0"/>
                <a:cs typeface="Times New Roman"/>
              </a:rPr>
              <a:t>Ocena sektorskega tveganja  </a:t>
            </a:r>
            <a:br>
              <a:rPr lang="sl-SI" sz="2200" b="1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l-SI" sz="2200" b="1" dirty="0">
                <a:solidFill>
                  <a:srgbClr val="00A19C"/>
                </a:solidFill>
                <a:effectLst/>
                <a:latin typeface="Montserrat"/>
                <a:ea typeface="Times New Roman" panose="02020603050405020304" pitchFamily="18" charset="0"/>
                <a:cs typeface="Times New Roman"/>
              </a:rPr>
              <a:t>Odkrijte možnosti sektorjev</a:t>
            </a:r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970C9B2A-A5AE-734F-D056-856EF0F701F1}"/>
              </a:ext>
            </a:extLst>
          </p:cNvPr>
          <p:cNvSpPr txBox="1">
            <a:spLocks/>
          </p:cNvSpPr>
          <p:nvPr/>
        </p:nvSpPr>
        <p:spPr>
          <a:xfrm>
            <a:off x="115580" y="1275645"/>
            <a:ext cx="3545241" cy="1911534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lang="sl-SI" sz="1100" spc="0" dirty="0">
                <a:solidFill>
                  <a:srgbClr val="1C355E"/>
                </a:solidFill>
                <a:latin typeface="Montserrat"/>
                <a:ea typeface="+mn-ea"/>
                <a:cs typeface="+mn-cs"/>
              </a:rPr>
              <a:t>Ocena sektorskega tveganja vam pomaga ovrednotiti tveganja v posameznih sektorjih ter prilagoditi strategije za stabilnost in rast</a:t>
            </a: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. 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</a:buBlip>
              <a:defRPr/>
            </a:pP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 predvidevanjem sprememb v sektorjih lahko proaktivno zmanjšate tveganja.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</a:buBlip>
              <a:defRPr/>
            </a:pP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Ocena nakazuje, kako medsebojno povezani sektorji in države vplivajo</a:t>
            </a:r>
            <a:b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1C355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na regionalna in lokalna tveganja.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1A1CFE-4D7F-3012-57ED-9345165EB01E}"/>
              </a:ext>
            </a:extLst>
          </p:cNvPr>
          <p:cNvSpPr txBox="1"/>
          <p:nvPr/>
        </p:nvSpPr>
        <p:spPr>
          <a:xfrm>
            <a:off x="173199" y="3004430"/>
            <a:ext cx="33452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sl-SI" sz="1400" b="1" dirty="0">
                <a:solidFill>
                  <a:srgbClr val="1C355E"/>
                </a:solidFill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Kako se izračuna </a:t>
            </a:r>
            <a:r>
              <a:rPr lang="sl-SI" sz="1400" b="1" dirty="0">
                <a:solidFill>
                  <a:srgbClr val="00A19C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ocena sektorskega tveganja?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3BC7F03-2392-6207-282C-EEFCCF9E2A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0" r="18890"/>
          <a:stretch/>
        </p:blipFill>
        <p:spPr>
          <a:xfrm>
            <a:off x="3750272" y="1521343"/>
            <a:ext cx="2762836" cy="2895526"/>
          </a:xfrm>
          <a:prstGeom prst="rect">
            <a:avLst/>
          </a:prstGeom>
          <a:ln w="12700">
            <a:noFill/>
          </a:ln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2BD7C72A-B1B2-80FE-4F23-0F011CD59964}"/>
              </a:ext>
            </a:extLst>
          </p:cNvPr>
          <p:cNvGrpSpPr/>
          <p:nvPr/>
        </p:nvGrpSpPr>
        <p:grpSpPr>
          <a:xfrm>
            <a:off x="3900440" y="5246502"/>
            <a:ext cx="2971208" cy="1378099"/>
            <a:chOff x="4845161" y="7430701"/>
            <a:chExt cx="2971207" cy="1198180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964F6277-832D-27DA-ED8C-4FD5B9DEB834}"/>
                </a:ext>
              </a:extLst>
            </p:cNvPr>
            <p:cNvSpPr/>
            <p:nvPr/>
          </p:nvSpPr>
          <p:spPr>
            <a:xfrm>
              <a:off x="4910747" y="7430701"/>
              <a:ext cx="2743658" cy="1198180"/>
            </a:xfrm>
            <a:prstGeom prst="roundRect">
              <a:avLst>
                <a:gd name="adj" fmla="val 8906"/>
              </a:avLst>
            </a:prstGeom>
            <a:noFill/>
            <a:ln w="12700"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100" dirty="0">
                <a:solidFill>
                  <a:srgbClr val="1C355E"/>
                </a:solidFill>
              </a:endParaRPr>
            </a:p>
          </p:txBody>
        </p:sp>
        <p:sp>
          <p:nvSpPr>
            <p:cNvPr id="39" name="Espace réservé du texte 7">
              <a:extLst>
                <a:ext uri="{FF2B5EF4-FFF2-40B4-BE49-F238E27FC236}">
                  <a16:creationId xmlns:a16="http://schemas.microsoft.com/office/drawing/2014/main" id="{2A03F56E-0696-1352-FF7F-22642BA674DC}"/>
                </a:ext>
              </a:extLst>
            </p:cNvPr>
            <p:cNvSpPr txBox="1">
              <a:spLocks/>
            </p:cNvSpPr>
            <p:nvPr/>
          </p:nvSpPr>
          <p:spPr>
            <a:xfrm>
              <a:off x="4845161" y="7899259"/>
              <a:ext cx="2971207" cy="619041"/>
            </a:xfrm>
            <a:prstGeom prst="roundRect">
              <a:avLst>
                <a:gd name="adj" fmla="val 0"/>
              </a:avLst>
            </a:prstGeom>
            <a:noFill/>
            <a:ln w="12700">
              <a:noFill/>
            </a:ln>
          </p:spPr>
          <p:txBody>
            <a:bodyPr vert="horz" lIns="180000" tIns="180000" rIns="180000" bIns="18000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10000"/>
                </a:lnSpc>
                <a:spcBef>
                  <a:spcPts val="1000"/>
                </a:spcBef>
                <a:buFont typeface="Century Gothic" panose="020B0502020202020204" pitchFamily="34" charset="0"/>
                <a:buChar char=" "/>
                <a:defRPr sz="1600" b="0" kern="1200" cap="none" spc="1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10000"/>
                </a:lnSpc>
                <a:spcBef>
                  <a:spcPts val="1800"/>
                </a:spcBef>
                <a:buClr>
                  <a:schemeClr val="accent3"/>
                </a:buClr>
                <a:buFont typeface="Century Gothic" panose="020B0502020202020204" pitchFamily="34" charset="0"/>
                <a:buChar char=" "/>
                <a:defRPr sz="105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484188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3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98425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Arial" panose="020B0604020202020204" pitchFamily="34" charset="0"/>
                <a:buChar char="‒"/>
                <a:defRPr sz="1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1255713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Arial" panose="020B0604020202020204" pitchFamily="34" charset="0"/>
                <a:buChar char="›"/>
                <a:defRPr sz="12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None/>
                <a:tabLst/>
                <a:defRPr/>
              </a:pPr>
              <a:r>
                <a:rPr kumimoji="0" lang="sl-SI" sz="1100" b="0" i="0" u="none" strike="noStrike" cap="none" spc="0" normalizeH="0" noProof="0" dirty="0">
                  <a:ln>
                    <a:noFill/>
                  </a:ln>
                  <a:solidFill>
                    <a:srgbClr val="1C355E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Ocene sektorskega tveganja uporabite za prilagojeno</a:t>
              </a:r>
              <a:br>
                <a:rPr kumimoji="0" lang="sl-SI" sz="1100" b="0" i="0" u="none" strike="noStrike" cap="none" spc="0" normalizeH="0" noProof="0" dirty="0">
                  <a:ln>
                    <a:noFill/>
                  </a:ln>
                  <a:solidFill>
                    <a:srgbClr val="1C355E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</a:br>
              <a:r>
                <a:rPr kumimoji="0" lang="sl-SI" sz="1100" b="0" i="0" u="none" strike="noStrike" cap="none" spc="0" normalizeH="0" noProof="0" dirty="0">
                  <a:ln>
                    <a:noFill/>
                  </a:ln>
                  <a:solidFill>
                    <a:srgbClr val="1C355E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oblikovanje poslovnih strategij,</a:t>
              </a:r>
              <a:br>
                <a:rPr kumimoji="0" lang="sl-SI" sz="1100" b="0" i="0" u="none" strike="noStrike" cap="none" spc="0" normalizeH="0" noProof="0" dirty="0">
                  <a:ln>
                    <a:noFill/>
                  </a:ln>
                  <a:solidFill>
                    <a:srgbClr val="1C355E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</a:br>
              <a:r>
                <a:rPr kumimoji="0" lang="sl-SI" sz="1100" b="0" i="0" u="none" strike="noStrike" cap="none" spc="0" normalizeH="0" noProof="0" dirty="0">
                  <a:ln>
                    <a:noFill/>
                  </a:ln>
                  <a:solidFill>
                    <a:srgbClr val="1C355E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s poudarkom</a:t>
              </a:r>
              <a:r>
                <a:rPr lang="sl-SI" sz="1100" spc="0" dirty="0">
                  <a:solidFill>
                    <a:srgbClr val="1C355E"/>
                  </a:solidFill>
                  <a:latin typeface="Montserrat"/>
                </a:rPr>
                <a:t> </a:t>
              </a:r>
              <a:r>
                <a:rPr kumimoji="0" lang="sl-SI" sz="1100" b="0" i="0" u="none" strike="noStrike" cap="none" spc="0" normalizeH="0" noProof="0" dirty="0">
                  <a:ln>
                    <a:noFill/>
                  </a:ln>
                  <a:solidFill>
                    <a:srgbClr val="1C355E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na stabilnosti</a:t>
              </a:r>
              <a:br>
                <a:rPr kumimoji="0" lang="sl-SI" sz="1100" b="0" i="0" u="none" strike="noStrike" cap="none" spc="0" normalizeH="0" noProof="0" dirty="0">
                  <a:ln>
                    <a:noFill/>
                  </a:ln>
                  <a:solidFill>
                    <a:srgbClr val="1C355E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</a:br>
              <a:r>
                <a:rPr kumimoji="0" lang="sl-SI" sz="1100" b="0" i="0" u="none" strike="noStrike" cap="none" spc="0" normalizeH="0" noProof="0" dirty="0">
                  <a:ln>
                    <a:noFill/>
                  </a:ln>
                  <a:solidFill>
                    <a:srgbClr val="1C355E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in priložnostih za rast.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78DFB75-D03D-F8EF-A76A-B7F75377824E}"/>
                </a:ext>
              </a:extLst>
            </p:cNvPr>
            <p:cNvSpPr txBox="1"/>
            <p:nvPr/>
          </p:nvSpPr>
          <p:spPr>
            <a:xfrm>
              <a:off x="5327713" y="7457692"/>
              <a:ext cx="1634275" cy="43088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sl-SI" sz="1100" b="1" dirty="0">
                  <a:solidFill>
                    <a:srgbClr val="1C355E"/>
                  </a:solidFill>
                  <a:effectLst/>
                  <a:latin typeface="Montserrat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Prilagojena priprava strategije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85DE19C-831E-EFFB-BD0A-7A1E938C88FD}"/>
              </a:ext>
            </a:extLst>
          </p:cNvPr>
          <p:cNvGrpSpPr/>
          <p:nvPr/>
        </p:nvGrpSpPr>
        <p:grpSpPr>
          <a:xfrm>
            <a:off x="3899957" y="6922373"/>
            <a:ext cx="2803093" cy="845619"/>
            <a:chOff x="4801438" y="7461958"/>
            <a:chExt cx="2644807" cy="700955"/>
          </a:xfrm>
        </p:grpSpPr>
        <p:sp>
          <p:nvSpPr>
            <p:cNvPr id="23" name="Espace réservé du texte 7">
              <a:extLst>
                <a:ext uri="{FF2B5EF4-FFF2-40B4-BE49-F238E27FC236}">
                  <a16:creationId xmlns:a16="http://schemas.microsoft.com/office/drawing/2014/main" id="{79210B1B-A98D-D938-9738-465C416C24B9}"/>
                </a:ext>
              </a:extLst>
            </p:cNvPr>
            <p:cNvSpPr txBox="1">
              <a:spLocks/>
            </p:cNvSpPr>
            <p:nvPr/>
          </p:nvSpPr>
          <p:spPr>
            <a:xfrm>
              <a:off x="4801438" y="7543872"/>
              <a:ext cx="2644807" cy="619041"/>
            </a:xfrm>
            <a:prstGeom prst="roundRect">
              <a:avLst>
                <a:gd name="adj" fmla="val 0"/>
              </a:avLst>
            </a:prstGeom>
            <a:noFill/>
            <a:ln w="12700">
              <a:noFill/>
            </a:ln>
          </p:spPr>
          <p:txBody>
            <a:bodyPr vert="horz" lIns="180000" tIns="180000" rIns="180000" bIns="180000" rtlCol="0">
              <a:noAutofit/>
            </a:bodyPr>
            <a:lstStyle>
              <a:lvl1pPr marL="0" indent="0" algn="l" defTabSz="914400" rtl="0" eaLnBrk="1" latinLnBrk="0" hangingPunct="1">
                <a:lnSpc>
                  <a:spcPct val="110000"/>
                </a:lnSpc>
                <a:spcBef>
                  <a:spcPts val="1000"/>
                </a:spcBef>
                <a:buFont typeface="Century Gothic" panose="020B0502020202020204" pitchFamily="34" charset="0"/>
                <a:buChar char=" "/>
                <a:defRPr sz="1600" b="0" kern="1200" cap="none" spc="1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10000"/>
                </a:lnSpc>
                <a:spcBef>
                  <a:spcPts val="1800"/>
                </a:spcBef>
                <a:buClr>
                  <a:schemeClr val="accent3"/>
                </a:buClr>
                <a:buFont typeface="Century Gothic" panose="020B0502020202020204" pitchFamily="34" charset="0"/>
                <a:buChar char=" "/>
                <a:defRPr sz="105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484188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3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98425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Arial" panose="020B0604020202020204" pitchFamily="34" charset="0"/>
                <a:buChar char="‒"/>
                <a:defRPr sz="1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1255713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Arial" panose="020B0604020202020204" pitchFamily="34" charset="0"/>
                <a:buChar char="›"/>
                <a:defRPr sz="12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None/>
                <a:tabLst/>
                <a:defRPr/>
              </a:pPr>
              <a:r>
                <a:rPr kumimoji="0" lang="sl-SI" sz="1100" b="0" i="0" u="none" strike="noStrike" cap="none" spc="0" normalizeH="0" noProof="0" dirty="0">
                  <a:ln>
                    <a:noFill/>
                  </a:ln>
                  <a:solidFill>
                    <a:srgbClr val="1C355E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Z rednim ocenjevanjem lahko sledite spremembam v sektorjih ter tako predvidite in zmanjšate morebitna tveganja.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A91380B-1C0C-B07C-5F8A-76AE0ABCC732}"/>
                </a:ext>
              </a:extLst>
            </p:cNvPr>
            <p:cNvSpPr txBox="1"/>
            <p:nvPr/>
          </p:nvSpPr>
          <p:spPr>
            <a:xfrm>
              <a:off x="5251268" y="7461958"/>
              <a:ext cx="1612109" cy="2616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sl-SI" sz="1100" b="1" dirty="0">
                  <a:solidFill>
                    <a:srgbClr val="1C355E"/>
                  </a:solidFill>
                  <a:effectLst/>
                  <a:latin typeface="Montserrat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Spremljanje tveganj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6DEB43B-1A71-CE43-0461-E4317F96461B}"/>
              </a:ext>
            </a:extLst>
          </p:cNvPr>
          <p:cNvGrpSpPr/>
          <p:nvPr/>
        </p:nvGrpSpPr>
        <p:grpSpPr>
          <a:xfrm>
            <a:off x="4026460" y="8363660"/>
            <a:ext cx="2743659" cy="696057"/>
            <a:chOff x="4904728" y="7707190"/>
            <a:chExt cx="2743659" cy="696057"/>
          </a:xfrm>
        </p:grpSpPr>
        <p:sp>
          <p:nvSpPr>
            <p:cNvPr id="40" name="Espace réservé du texte 7">
              <a:extLst>
                <a:ext uri="{FF2B5EF4-FFF2-40B4-BE49-F238E27FC236}">
                  <a16:creationId xmlns:a16="http://schemas.microsoft.com/office/drawing/2014/main" id="{7B90547C-6492-46B9-3B4D-321A08617EF2}"/>
                </a:ext>
              </a:extLst>
            </p:cNvPr>
            <p:cNvSpPr txBox="1">
              <a:spLocks/>
            </p:cNvSpPr>
            <p:nvPr/>
          </p:nvSpPr>
          <p:spPr>
            <a:xfrm>
              <a:off x="4904728" y="7784206"/>
              <a:ext cx="2743659" cy="619041"/>
            </a:xfrm>
            <a:prstGeom prst="roundRect">
              <a:avLst>
                <a:gd name="adj" fmla="val 0"/>
              </a:avLst>
            </a:prstGeom>
            <a:noFill/>
            <a:ln w="12700">
              <a:noFill/>
            </a:ln>
          </p:spPr>
          <p:txBody>
            <a:bodyPr vert="horz" lIns="180000" tIns="180000" rIns="180000" bIns="180000" rtlCol="0">
              <a:noAutofit/>
            </a:bodyPr>
            <a:lstStyle>
              <a:lvl1pPr marL="0" indent="0" algn="l" defTabSz="914400" rtl="0" eaLnBrk="1" latinLnBrk="0" hangingPunct="1">
                <a:lnSpc>
                  <a:spcPct val="110000"/>
                </a:lnSpc>
                <a:spcBef>
                  <a:spcPts val="1000"/>
                </a:spcBef>
                <a:buFont typeface="Century Gothic" panose="020B0502020202020204" pitchFamily="34" charset="0"/>
                <a:buChar char=" "/>
                <a:defRPr sz="1600" b="0" kern="1200" cap="none" spc="1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10000"/>
                </a:lnSpc>
                <a:spcBef>
                  <a:spcPts val="1800"/>
                </a:spcBef>
                <a:buClr>
                  <a:schemeClr val="accent3"/>
                </a:buClr>
                <a:buFont typeface="Century Gothic" panose="020B0502020202020204" pitchFamily="34" charset="0"/>
                <a:buChar char=" "/>
                <a:defRPr sz="105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484188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3"/>
                </a:buClr>
                <a:buFont typeface="Arial" panose="020B0604020202020204" pitchFamily="34" charset="0"/>
                <a:buNone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98425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Arial" panose="020B0604020202020204" pitchFamily="34" charset="0"/>
                <a:buChar char="‒"/>
                <a:defRPr sz="1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1255713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bg2"/>
                </a:buClr>
                <a:buFont typeface="Arial" panose="020B0604020202020204" pitchFamily="34" charset="0"/>
                <a:buChar char="›"/>
                <a:defRPr sz="12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None/>
                <a:tabLst/>
                <a:defRPr/>
              </a:pPr>
              <a:r>
                <a:rPr kumimoji="0" lang="sl-SI" sz="1100" b="0" i="0" u="none" strike="noStrike" cap="none" spc="0" normalizeH="0" noProof="0" dirty="0">
                  <a:ln>
                    <a:noFill/>
                  </a:ln>
                  <a:solidFill>
                    <a:srgbClr val="1C355E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Aktualne podatke uporabite za zanesljivo odločanje in strateške prilagoditve v dinamičnih tržnih razmerah.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CA734FB-24AE-075A-3E8B-09B1A4AB2FEB}"/>
                </a:ext>
              </a:extLst>
            </p:cNvPr>
            <p:cNvSpPr txBox="1"/>
            <p:nvPr/>
          </p:nvSpPr>
          <p:spPr>
            <a:xfrm>
              <a:off x="5249036" y="7707190"/>
              <a:ext cx="1602454" cy="2616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sl-SI" sz="1100" b="1" dirty="0">
                  <a:solidFill>
                    <a:srgbClr val="1C355E"/>
                  </a:solidFill>
                  <a:effectLst/>
                  <a:latin typeface="Montserrat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Podpora odločanju</a:t>
              </a:r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64F6EF79-866D-A50D-31DD-63582ECD78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63296" y="5361590"/>
            <a:ext cx="351422" cy="351422"/>
          </a:xfrm>
          <a:prstGeom prst="rect">
            <a:avLst/>
          </a:prstGeom>
        </p:spPr>
      </p:pic>
      <p:pic>
        <p:nvPicPr>
          <p:cNvPr id="49" name="Image 14" descr="preencoded.png">
            <a:extLst>
              <a:ext uri="{FF2B5EF4-FFF2-40B4-BE49-F238E27FC236}">
                <a16:creationId xmlns:a16="http://schemas.microsoft.com/office/drawing/2014/main" id="{DFD916D6-DD2B-C4AD-2304-936B87FBD83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102784" y="5446633"/>
            <a:ext cx="208847" cy="24017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D2485FA-B403-322E-8DAD-3ED2792683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70265" y="6841756"/>
            <a:ext cx="351422" cy="351422"/>
          </a:xfrm>
          <a:prstGeom prst="rect">
            <a:avLst/>
          </a:prstGeom>
        </p:spPr>
      </p:pic>
      <p:pic>
        <p:nvPicPr>
          <p:cNvPr id="38" name="Image 14">
            <a:extLst>
              <a:ext uri="{FF2B5EF4-FFF2-40B4-BE49-F238E27FC236}">
                <a16:creationId xmlns:a16="http://schemas.microsoft.com/office/drawing/2014/main" id="{8B2D89A8-0D3F-D559-57A9-727677DB895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4109753" y="6938862"/>
            <a:ext cx="208847" cy="21604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AA1BE63-EDD2-50DF-5DB0-3CAC5B749B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66734" y="8264647"/>
            <a:ext cx="351422" cy="351422"/>
          </a:xfrm>
          <a:prstGeom prst="rect">
            <a:avLst/>
          </a:prstGeom>
        </p:spPr>
      </p:pic>
      <p:pic>
        <p:nvPicPr>
          <p:cNvPr id="45" name="Image 14">
            <a:extLst>
              <a:ext uri="{FF2B5EF4-FFF2-40B4-BE49-F238E27FC236}">
                <a16:creationId xmlns:a16="http://schemas.microsoft.com/office/drawing/2014/main" id="{31EACF4F-4933-096D-CD7A-4CC6CD9C125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4107871" y="8357570"/>
            <a:ext cx="208847" cy="216048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2060828-D486-33FC-0777-C25845CAFDE5}"/>
              </a:ext>
            </a:extLst>
          </p:cNvPr>
          <p:cNvSpPr txBox="1"/>
          <p:nvPr/>
        </p:nvSpPr>
        <p:spPr>
          <a:xfrm>
            <a:off x="147852" y="202338"/>
            <a:ext cx="6318333" cy="354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sl-SI" sz="1350" dirty="0">
                <a:solidFill>
                  <a:srgbClr val="1C355E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POSLOVNE </a:t>
            </a:r>
            <a:r>
              <a:rPr lang="sl-SI" sz="1350" dirty="0">
                <a:solidFill>
                  <a:srgbClr val="00A19C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INFORMACIJE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13D5027-D67B-12AF-967D-7EC71F5A1D33}"/>
              </a:ext>
            </a:extLst>
          </p:cNvPr>
          <p:cNvSpPr/>
          <p:nvPr/>
        </p:nvSpPr>
        <p:spPr>
          <a:xfrm>
            <a:off x="237744" y="518160"/>
            <a:ext cx="223266" cy="65818"/>
          </a:xfrm>
          <a:prstGeom prst="rect">
            <a:avLst/>
          </a:prstGeom>
          <a:solidFill>
            <a:srgbClr val="00A19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D65BBFB7-16A6-505C-9A98-22822DFBD054}"/>
              </a:ext>
            </a:extLst>
          </p:cNvPr>
          <p:cNvSpPr/>
          <p:nvPr/>
        </p:nvSpPr>
        <p:spPr>
          <a:xfrm>
            <a:off x="237744" y="518160"/>
            <a:ext cx="223266" cy="65818"/>
          </a:xfrm>
          <a:prstGeom prst="rect">
            <a:avLst/>
          </a:prstGeom>
          <a:solidFill>
            <a:srgbClr val="00A19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3" name="Picture 12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CAE89D64-20A3-5A16-EDEE-4B1F113C72C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393" y="19022"/>
            <a:ext cx="2277963" cy="1027817"/>
          </a:xfrm>
          <a:prstGeom prst="rect">
            <a:avLst/>
          </a:prstGeom>
        </p:spPr>
      </p:pic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015CE126-4AF0-81D6-32E2-3ED79D2A7E45}"/>
              </a:ext>
            </a:extLst>
          </p:cNvPr>
          <p:cNvSpPr/>
          <p:nvPr/>
        </p:nvSpPr>
        <p:spPr>
          <a:xfrm rot="16200000">
            <a:off x="5726429" y="3354277"/>
            <a:ext cx="896836" cy="1366310"/>
          </a:xfrm>
          <a:prstGeom prst="round2SameRect">
            <a:avLst>
              <a:gd name="adj1" fmla="val 6621"/>
              <a:gd name="adj2" fmla="val 0"/>
            </a:avLst>
          </a:prstGeom>
          <a:solidFill>
            <a:srgbClr val="0B355D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6EF2743-FB78-8D7B-A647-E21FD504248D}"/>
              </a:ext>
            </a:extLst>
          </p:cNvPr>
          <p:cNvGrpSpPr/>
          <p:nvPr/>
        </p:nvGrpSpPr>
        <p:grpSpPr>
          <a:xfrm>
            <a:off x="5589598" y="3576490"/>
            <a:ext cx="950857" cy="909359"/>
            <a:chOff x="5551088" y="4180407"/>
            <a:chExt cx="1014341" cy="90935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FFE7933-874C-643A-B195-53531AAE6000}"/>
                </a:ext>
              </a:extLst>
            </p:cNvPr>
            <p:cNvSpPr txBox="1"/>
            <p:nvPr/>
          </p:nvSpPr>
          <p:spPr>
            <a:xfrm rot="16200000">
              <a:off x="5223366" y="4508129"/>
              <a:ext cx="909359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sl-SI" sz="1050" b="1" dirty="0">
                  <a:solidFill>
                    <a:schemeClr val="bg1"/>
                  </a:solidFill>
                  <a:effectLst/>
                  <a:latin typeface="Montserrat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NA VOLJO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C57129E-2D4E-73B9-C5FB-367896A0EBA7}"/>
                </a:ext>
              </a:extLst>
            </p:cNvPr>
            <p:cNvSpPr txBox="1"/>
            <p:nvPr/>
          </p:nvSpPr>
          <p:spPr>
            <a:xfrm>
              <a:off x="5969778" y="4630760"/>
              <a:ext cx="59565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sl-SI" sz="1400" b="1" dirty="0">
                  <a:solidFill>
                    <a:schemeClr val="bg1"/>
                  </a:solidFill>
                  <a:latin typeface="Montserrat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API</a:t>
              </a:r>
            </a:p>
          </p:txBody>
        </p:sp>
      </p:grpSp>
      <p:pic>
        <p:nvPicPr>
          <p:cNvPr id="31" name="Image 1" descr="Une image contenant texte, capture d’écran, Police, Bleu électrique&#10;&#10;Description générée automatiquement">
            <a:extLst>
              <a:ext uri="{FF2B5EF4-FFF2-40B4-BE49-F238E27FC236}">
                <a16:creationId xmlns:a16="http://schemas.microsoft.com/office/drawing/2014/main" id="{02268D78-D1AE-D860-DB65-85CFD5E4FEC1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35316" t="26298" b="54773"/>
          <a:stretch/>
        </p:blipFill>
        <p:spPr>
          <a:xfrm>
            <a:off x="5973996" y="3763319"/>
            <a:ext cx="716769" cy="32754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556FBF47-07A2-EACB-BB8A-5108C3517045}"/>
              </a:ext>
            </a:extLst>
          </p:cNvPr>
          <p:cNvSpPr txBox="1"/>
          <p:nvPr/>
        </p:nvSpPr>
        <p:spPr>
          <a:xfrm>
            <a:off x="3736247" y="4629558"/>
            <a:ext cx="31649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1400" b="1" dirty="0">
                <a:solidFill>
                  <a:srgbClr val="1C355E"/>
                </a:solidFill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Kako lahko uporabite ocene sektorskega tveganja</a:t>
            </a:r>
            <a:r>
              <a:rPr lang="sl-SI" sz="1400" b="1" dirty="0">
                <a:solidFill>
                  <a:srgbClr val="1C355E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" name="Image 4" descr="preencoded.png">
            <a:extLst>
              <a:ext uri="{FF2B5EF4-FFF2-40B4-BE49-F238E27FC236}">
                <a16:creationId xmlns:a16="http://schemas.microsoft.com/office/drawing/2014/main" id="{EF3BAE9F-F34F-CA54-908F-732A127F6A9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923" y="4988244"/>
            <a:ext cx="2821636" cy="3022599"/>
          </a:xfrm>
          <a:prstGeom prst="rect">
            <a:avLst/>
          </a:prstGeom>
        </p:spPr>
      </p:pic>
      <p:pic>
        <p:nvPicPr>
          <p:cNvPr id="14" name="Picture 13" descr="A screen shot of a device&#10;&#10;Description automatically generated">
            <a:extLst>
              <a:ext uri="{FF2B5EF4-FFF2-40B4-BE49-F238E27FC236}">
                <a16:creationId xmlns:a16="http://schemas.microsoft.com/office/drawing/2014/main" id="{A03B1C4B-CC37-5AF7-B65F-55953644D515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b="29414"/>
          <a:stretch/>
        </p:blipFill>
        <p:spPr>
          <a:xfrm>
            <a:off x="184071" y="8191072"/>
            <a:ext cx="3058115" cy="1653524"/>
          </a:xfrm>
          <a:prstGeom prst="rect">
            <a:avLst/>
          </a:prstGeom>
        </p:spPr>
      </p:pic>
      <p:sp>
        <p:nvSpPr>
          <p:cNvPr id="16" name="Espace réservé du texte 7">
            <a:extLst>
              <a:ext uri="{FF2B5EF4-FFF2-40B4-BE49-F238E27FC236}">
                <a16:creationId xmlns:a16="http://schemas.microsoft.com/office/drawing/2014/main" id="{7F1C2D08-EB08-173D-F540-928997F5EB72}"/>
              </a:ext>
            </a:extLst>
          </p:cNvPr>
          <p:cNvSpPr txBox="1">
            <a:spLocks/>
          </p:cNvSpPr>
          <p:nvPr/>
        </p:nvSpPr>
        <p:spPr>
          <a:xfrm>
            <a:off x="115777" y="3346144"/>
            <a:ext cx="3541490" cy="922636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lang="sl-SI" sz="1100" spc="0" dirty="0">
                <a:solidFill>
                  <a:srgbClr val="1C355E"/>
                </a:solidFill>
                <a:latin typeface="Montserrat"/>
              </a:rPr>
              <a:t>Pri metodologiji s pridom uporabljamo našo obširno zbirko podatkov in strokovno znanje pri treh bistvenih stebrih. Rezultat je strateška štiristopenjski sistem ocenjevanje.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Blip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</a:buBlip>
              <a:defRPr/>
            </a:pPr>
            <a:r>
              <a:rPr lang="sl-SI" sz="1100" spc="0" dirty="0">
                <a:solidFill>
                  <a:srgbClr val="1C355E"/>
                </a:solidFill>
                <a:latin typeface="Montserrat"/>
              </a:rPr>
              <a:t>V oceno sektorskega tveganja so vključeni naslednji elementi: analiza sektorja, razvrščanje tveganj in obdobni vpogledi.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endParaRPr lang="en-GB" sz="1100" spc="0" dirty="0">
              <a:solidFill>
                <a:srgbClr val="1C355E"/>
              </a:solidFill>
              <a:latin typeface="Montserra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endParaRPr lang="en-GB" sz="1100" spc="0" dirty="0">
              <a:solidFill>
                <a:srgbClr val="1C355E"/>
              </a:solidFill>
              <a:latin typeface="Montserrat"/>
            </a:endParaRPr>
          </a:p>
        </p:txBody>
      </p:sp>
      <p:sp>
        <p:nvSpPr>
          <p:cNvPr id="33" name="Espace réservé du texte 7">
            <a:extLst>
              <a:ext uri="{FF2B5EF4-FFF2-40B4-BE49-F238E27FC236}">
                <a16:creationId xmlns:a16="http://schemas.microsoft.com/office/drawing/2014/main" id="{EA841CB6-AC32-4784-BD65-166A73C12A94}"/>
              </a:ext>
            </a:extLst>
          </p:cNvPr>
          <p:cNvSpPr txBox="1">
            <a:spLocks/>
          </p:cNvSpPr>
          <p:nvPr/>
        </p:nvSpPr>
        <p:spPr>
          <a:xfrm>
            <a:off x="-4886" y="9540420"/>
            <a:ext cx="6871594" cy="368790"/>
          </a:xfrm>
          <a:prstGeom prst="roundRect">
            <a:avLst>
              <a:gd name="adj" fmla="val 0"/>
            </a:avLst>
          </a:prstGeom>
          <a:solidFill>
            <a:srgbClr val="00A19C"/>
          </a:solidFill>
          <a:ln w="12700">
            <a:noFill/>
          </a:ln>
        </p:spPr>
        <p:txBody>
          <a:bodyPr vert="horz" lIns="180000" tIns="180000" rIns="180000" bIns="180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None/>
              <a:tabLst/>
              <a:defRPr/>
            </a:pPr>
            <a:r>
              <a:rPr kumimoji="0" lang="sl-SI" sz="1050" b="1" i="0" u="none" strike="noStrike" cap="none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  <a:t>Za več informacij se obrnite na naše svetovalce.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3F0BBDB-4EF8-0E8B-7C87-A088EAF4947C}"/>
              </a:ext>
            </a:extLst>
          </p:cNvPr>
          <p:cNvSpPr/>
          <p:nvPr/>
        </p:nvSpPr>
        <p:spPr>
          <a:xfrm>
            <a:off x="3948023" y="8172022"/>
            <a:ext cx="2743659" cy="1263688"/>
          </a:xfrm>
          <a:prstGeom prst="roundRect">
            <a:avLst>
              <a:gd name="adj" fmla="val 8906"/>
            </a:avLst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>
              <a:solidFill>
                <a:srgbClr val="1C355E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F9492CC-8122-26C7-01EF-092A4421BE64}"/>
              </a:ext>
            </a:extLst>
          </p:cNvPr>
          <p:cNvSpPr/>
          <p:nvPr/>
        </p:nvSpPr>
        <p:spPr>
          <a:xfrm>
            <a:off x="3961088" y="6716374"/>
            <a:ext cx="2743659" cy="1347726"/>
          </a:xfrm>
          <a:prstGeom prst="roundRect">
            <a:avLst>
              <a:gd name="adj" fmla="val 8906"/>
            </a:avLst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>
              <a:solidFill>
                <a:srgbClr val="1C35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699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2577502-f53b-44e8-9807-086f24593d95">
      <Terms xmlns="http://schemas.microsoft.com/office/infopath/2007/PartnerControls"/>
    </lcf76f155ced4ddcb4097134ff3c332f>
    <TaxCatchAll xmlns="d3a82790-986e-4837-839c-7423f2998c9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8EBCFDD8052B4E818424F4E1C72BE2" ma:contentTypeVersion="14" ma:contentTypeDescription="Create a new document." ma:contentTypeScope="" ma:versionID="ea25b42a3822255183212f2abb07504a">
  <xsd:schema xmlns:xsd="http://www.w3.org/2001/XMLSchema" xmlns:xs="http://www.w3.org/2001/XMLSchema" xmlns:p="http://schemas.microsoft.com/office/2006/metadata/properties" xmlns:ns2="c2577502-f53b-44e8-9807-086f24593d95" xmlns:ns3="d3a82790-986e-4837-839c-7423f2998c95" targetNamespace="http://schemas.microsoft.com/office/2006/metadata/properties" ma:root="true" ma:fieldsID="2a780fc6aba7902628562446c202a0a9" ns2:_="" ns3:_="">
    <xsd:import namespace="c2577502-f53b-44e8-9807-086f24593d95"/>
    <xsd:import namespace="d3a82790-986e-4837-839c-7423f2998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577502-f53b-44e8-9807-086f24593d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bac6d0e-2c5d-4aea-9399-be913ffdea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a82790-986e-4837-839c-7423f2998c9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af9bdfb-9e8a-4a85-8cdc-a97c60821fd4}" ma:internalName="TaxCatchAll" ma:showField="CatchAllData" ma:web="d3a82790-986e-4837-839c-7423f2998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F85686-0038-495F-98B8-0CE8CDDCB296}">
  <ds:schemaRefs>
    <ds:schemaRef ds:uri="http://purl.org/dc/dcmitype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0073dafa-9772-4d8c-b29b-afa49bf520cd"/>
    <ds:schemaRef ds:uri="ad894a04-861f-49b0-9e3a-06ac0c3c5238"/>
    <ds:schemaRef ds:uri="http://schemas.microsoft.com/office/2006/metadata/properties"/>
    <ds:schemaRef ds:uri="http://purl.org/dc/terms/"/>
    <ds:schemaRef ds:uri="c2577502-f53b-44e8-9807-086f24593d95"/>
    <ds:schemaRef ds:uri="d3a82790-986e-4837-839c-7423f2998c95"/>
  </ds:schemaRefs>
</ds:datastoreItem>
</file>

<file path=customXml/itemProps2.xml><?xml version="1.0" encoding="utf-8"?>
<ds:datastoreItem xmlns:ds="http://schemas.openxmlformats.org/officeDocument/2006/customXml" ds:itemID="{A814A376-2B4C-4319-9CF8-33AB50DF72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577502-f53b-44e8-9807-086f24593d95"/>
    <ds:schemaRef ds:uri="d3a82790-986e-4837-839c-7423f2998c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CB464C1-8A03-4FF4-BFA5-D2C77DE8441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8316</TotalTime>
  <Words>181</Words>
  <Application>Microsoft Office PowerPoint</Application>
  <PresentationFormat>A4 Paper (210x297 mm)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Montserrat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Sector Risk Assessments</dc:title>
  <dc:creator>Frank Edge</dc:creator>
  <cp:lastModifiedBy>BADNJEVIC Sabina</cp:lastModifiedBy>
  <cp:revision>31</cp:revision>
  <dcterms:created xsi:type="dcterms:W3CDTF">2024-04-22T12:51:13Z</dcterms:created>
  <dcterms:modified xsi:type="dcterms:W3CDTF">2024-10-28T13:26:29Z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6631efb-39c2-48e2-ad25-a3fdc067b3fa_Enabled">
    <vt:lpwstr>true</vt:lpwstr>
  </property>
  <property fmtid="{D5CDD505-2E9C-101B-9397-08002B2CF9AE}" pid="3" name="MSIP_Label_06631efb-39c2-48e2-ad25-a3fdc067b3fa_SetDate">
    <vt:lpwstr>2024-05-24T14:40:19Z</vt:lpwstr>
  </property>
  <property fmtid="{D5CDD505-2E9C-101B-9397-08002B2CF9AE}" pid="4" name="MSIP_Label_06631efb-39c2-48e2-ad25-a3fdc067b3fa_Method">
    <vt:lpwstr>Privileged</vt:lpwstr>
  </property>
  <property fmtid="{D5CDD505-2E9C-101B-9397-08002B2CF9AE}" pid="5" name="MSIP_Label_06631efb-39c2-48e2-ad25-a3fdc067b3fa_Name">
    <vt:lpwstr>Confidential</vt:lpwstr>
  </property>
  <property fmtid="{D5CDD505-2E9C-101B-9397-08002B2CF9AE}" pid="6" name="MSIP_Label_06631efb-39c2-48e2-ad25-a3fdc067b3fa_SiteId">
    <vt:lpwstr>1e7aeb3b-24a6-4c97-9062-0135644f0526</vt:lpwstr>
  </property>
  <property fmtid="{D5CDD505-2E9C-101B-9397-08002B2CF9AE}" pid="7" name="MSIP_Label_06631efb-39c2-48e2-ad25-a3fdc067b3fa_ActionId">
    <vt:lpwstr>7ef591ee-9331-43b9-ad5b-d13559505d97</vt:lpwstr>
  </property>
  <property fmtid="{D5CDD505-2E9C-101B-9397-08002B2CF9AE}" pid="8" name="MSIP_Label_06631efb-39c2-48e2-ad25-a3fdc067b3fa_ContentBits">
    <vt:lpwstr>0</vt:lpwstr>
  </property>
  <property fmtid="{D5CDD505-2E9C-101B-9397-08002B2CF9AE}" pid="9" name="ContentTypeId">
    <vt:lpwstr>0x0101003E8EBCFDD8052B4E818424F4E1C72BE2</vt:lpwstr>
  </property>
  <property fmtid="{D5CDD505-2E9C-101B-9397-08002B2CF9AE}" pid="10" name="MediaServiceImageTags">
    <vt:lpwstr/>
  </property>
</Properties>
</file>