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9.svg" ContentType="image/svg"/>
  <Override PartName="/ppt/media/image21.svg" ContentType="image/svg"/>
  <Override PartName="/ppt/media/image23.svg" ContentType="image/svg"/>
  <Override PartName="/ppt/media/image25.svg" ContentType="image/svg"/>
  <Override PartName="/ppt/media/image27.svg" ContentType="image/svg"/>
  <Override PartName="/ppt/media/image29.svg" ContentType="image/svg"/>
  <Override PartName="/ppt/media/image31.svg" ContentType="image/svg"/>
  <Override PartName="/ppt/media/image33.svg" ContentType="image/svg"/>
  <Override PartName="/ppt/media/image35.svg" ContentType="image/svg"/>
  <Override PartName="/ppt/media/image37.svg" ContentType="image/sv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355D"/>
    <a:srgbClr val="00A19C"/>
    <a:srgbClr val="F7F9FA"/>
    <a:srgbClr val="71DBD4"/>
    <a:srgbClr val="F2F2F2"/>
    <a:srgbClr val="1C355E"/>
    <a:srgbClr val="3DB18D"/>
    <a:srgbClr val="A5E5EE"/>
    <a:srgbClr val="FFFFFF"/>
    <a:srgbClr val="E9E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E3FE7-D8AF-4F0E-BE98-ACE014407B51}" v="4" dt="2024-05-30T09:57:16.283"/>
    <p1510:client id="{86D3B0B8-51DC-A39D-1264-C93B99B727ED}" v="43" dt="2024-05-30T09:51:14.7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441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2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89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77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7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92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10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79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18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80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7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C2F53F-D504-488E-978D-335DB97E4693}" type="datetimeFigureOut">
              <a:rPr lang="en-GB" smtClean="0"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04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4.png"/><Relationship Id="rId18" Type="http://schemas.openxmlformats.org/officeDocument/2006/relationships/image" Target="../media/image49.svg"/><Relationship Id="rId3" Type="http://schemas.openxmlformats.org/officeDocument/2006/relationships/image" Target="../media/image2.svg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2.svg"/><Relationship Id="rId5" Type="http://schemas.openxmlformats.org/officeDocument/2006/relationships/image" Target="../media/image4.sv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16.svg"/><Relationship Id="rId14" Type="http://schemas.openxmlformats.org/officeDocument/2006/relationships/image" Target="../media/image4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E86118-0320-9A59-21E0-000979ABCFC7}"/>
              </a:ext>
            </a:extLst>
          </p:cNvPr>
          <p:cNvGrpSpPr/>
          <p:nvPr/>
        </p:nvGrpSpPr>
        <p:grpSpPr>
          <a:xfrm>
            <a:off x="-5427" y="4611555"/>
            <a:ext cx="4843464" cy="5294445"/>
            <a:chOff x="-28577" y="4611555"/>
            <a:chExt cx="4843464" cy="5294445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809F110E-D728-155E-B796-297214B7EE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E5961CA9-DE29-B48C-9EE8-CFD2776F3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083178-3861-84FE-49FB-F9D0A4EEA628}"/>
              </a:ext>
            </a:extLst>
          </p:cNvPr>
          <p:cNvGrpSpPr/>
          <p:nvPr/>
        </p:nvGrpSpPr>
        <p:grpSpPr>
          <a:xfrm rot="10800000">
            <a:off x="2014536" y="0"/>
            <a:ext cx="4843464" cy="5294445"/>
            <a:chOff x="-28577" y="4611555"/>
            <a:chExt cx="4843464" cy="5294445"/>
          </a:xfrm>
        </p:grpSpPr>
        <p:pic>
          <p:nvPicPr>
            <p:cNvPr id="10" name="Image 1" descr=" ">
              <a:extLst>
                <a:ext uri="{FF2B5EF4-FFF2-40B4-BE49-F238E27FC236}">
                  <a16:creationId xmlns:a16="http://schemas.microsoft.com/office/drawing/2014/main" id="{EC3601EB-0753-BE1B-BFE2-B765DD928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0642C624-A467-52EA-CBC6-F64D6FD63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B9F29E8-8AA5-35C2-7C9A-519E746DC02B}"/>
              </a:ext>
            </a:extLst>
          </p:cNvPr>
          <p:cNvSpPr/>
          <p:nvPr/>
        </p:nvSpPr>
        <p:spPr>
          <a:xfrm>
            <a:off x="-5427" y="5690989"/>
            <a:ext cx="6876877" cy="2026175"/>
          </a:xfrm>
          <a:prstGeom prst="rect">
            <a:avLst/>
          </a:prstGeom>
          <a:solidFill>
            <a:srgbClr val="F7F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6E52E4-7A11-11A5-AD04-1DD91E58EF89}"/>
              </a:ext>
            </a:extLst>
          </p:cNvPr>
          <p:cNvSpPr txBox="1"/>
          <p:nvPr/>
        </p:nvSpPr>
        <p:spPr>
          <a:xfrm>
            <a:off x="192390" y="753928"/>
            <a:ext cx="6385280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200" b="1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Ocena DRA </a:t>
            </a:r>
            <a:br>
              <a:rPr lang="sl-SI" sz="2200" b="1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l-SI" sz="2200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Vaša prednost pri napovedih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A1CFE-4D7F-3012-57ED-9345165EB01E}"/>
              </a:ext>
            </a:extLst>
          </p:cNvPr>
          <p:cNvSpPr txBox="1"/>
          <p:nvPr/>
        </p:nvSpPr>
        <p:spPr>
          <a:xfrm>
            <a:off x="242861" y="3474086"/>
            <a:ext cx="30489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l-SI" sz="1400" b="1" dirty="0">
                <a:solidFill>
                  <a:srgbClr val="1C355E"/>
                </a:solidFill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Ključne </a:t>
            </a:r>
            <a:r>
              <a:rPr lang="sl-SI" sz="1400" b="1" dirty="0">
                <a:solidFill>
                  <a:srgbClr val="00A19C"/>
                </a:solidFill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prednosti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3BC7F03-2392-6207-282C-EEFCCF9E2A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" r="186"/>
          <a:stretch/>
        </p:blipFill>
        <p:spPr>
          <a:xfrm>
            <a:off x="3729015" y="1590742"/>
            <a:ext cx="2876308" cy="3120341"/>
          </a:xfrm>
          <a:prstGeom prst="rect">
            <a:avLst/>
          </a:prstGeom>
          <a:ln w="12700"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A5AE162-D99D-EDE9-8752-70B8A6F4B8AF}"/>
              </a:ext>
            </a:extLst>
          </p:cNvPr>
          <p:cNvSpPr txBox="1"/>
          <p:nvPr/>
        </p:nvSpPr>
        <p:spPr>
          <a:xfrm>
            <a:off x="3880533" y="6169566"/>
            <a:ext cx="246589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</a:pPr>
            <a:r>
              <a:rPr lang="sl-SI" sz="1400" b="1" dirty="0">
                <a:solidFill>
                  <a:srgbClr val="0B355D"/>
                </a:solidFill>
                <a:latin typeface="Montserrat"/>
                <a:ea typeface="Times New Roman" panose="02020603050405020304" pitchFamily="18" charset="0"/>
                <a:cs typeface="Times New Roman"/>
              </a:rPr>
              <a:t>Kakšen je razpon ocene DRA</a:t>
            </a:r>
            <a:r>
              <a:rPr lang="sl-SI" sz="1400" b="1" dirty="0">
                <a:solidFill>
                  <a:srgbClr val="0B355D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?</a:t>
            </a:r>
            <a:r>
              <a:rPr lang="sl-SI" sz="1400" b="1" dirty="0">
                <a:solidFill>
                  <a:srgbClr val="0B355D"/>
                </a:solidFill>
                <a:latin typeface="Montserrat"/>
                <a:ea typeface="Times New Roman" panose="02020603050405020304" pitchFamily="18" charset="0"/>
                <a:cs typeface="Times New Roman"/>
              </a:rPr>
              <a:t> </a:t>
            </a:r>
          </a:p>
        </p:txBody>
      </p: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8CC9E7B8-AFD8-FF64-8697-0501FEAB7A1A}"/>
              </a:ext>
            </a:extLst>
          </p:cNvPr>
          <p:cNvGrpSpPr/>
          <p:nvPr/>
        </p:nvGrpSpPr>
        <p:grpSpPr>
          <a:xfrm>
            <a:off x="283128" y="8370637"/>
            <a:ext cx="2026357" cy="1300199"/>
            <a:chOff x="267888" y="7438273"/>
            <a:chExt cx="2026357" cy="1300199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DA84A38-F97C-65A2-6F91-2A2D996A52F2}"/>
                </a:ext>
              </a:extLst>
            </p:cNvPr>
            <p:cNvSpPr/>
            <p:nvPr/>
          </p:nvSpPr>
          <p:spPr>
            <a:xfrm>
              <a:off x="315804" y="7438273"/>
              <a:ext cx="1944000" cy="1205855"/>
            </a:xfrm>
            <a:prstGeom prst="roundRect">
              <a:avLst>
                <a:gd name="adj" fmla="val 8906"/>
              </a:avLst>
            </a:prstGeom>
            <a:solidFill>
              <a:schemeClr val="bg1"/>
            </a:solidFill>
            <a:ln w="12700"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B355D"/>
                </a:solidFill>
              </a:endParaRPr>
            </a:p>
          </p:txBody>
        </p:sp>
        <p:sp>
          <p:nvSpPr>
            <p:cNvPr id="37" name="Espace réservé du texte 7">
              <a:extLst>
                <a:ext uri="{FF2B5EF4-FFF2-40B4-BE49-F238E27FC236}">
                  <a16:creationId xmlns:a16="http://schemas.microsoft.com/office/drawing/2014/main" id="{FE611F8A-D655-0984-7E52-5F2AAD042F42}"/>
                </a:ext>
              </a:extLst>
            </p:cNvPr>
            <p:cNvSpPr txBox="1">
              <a:spLocks/>
            </p:cNvSpPr>
            <p:nvPr/>
          </p:nvSpPr>
          <p:spPr>
            <a:xfrm>
              <a:off x="267888" y="7870131"/>
              <a:ext cx="2026357" cy="8683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</p:spPr>
          <p:txBody>
            <a:bodyPr vert="horz" lIns="180000" tIns="180000" rIns="180000" bIns="180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Century Gothic" panose="020B0502020202020204" pitchFamily="34" charset="0"/>
                <a:buChar char=" "/>
                <a:defRPr sz="1600" b="0" kern="1200" cap="none" spc="1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1800"/>
                </a:spcBef>
                <a:buClr>
                  <a:schemeClr val="accent3"/>
                </a:buClr>
                <a:buFont typeface="Century Gothic" panose="020B0502020202020204" pitchFamily="34" charset="0"/>
                <a:buChar char=" "/>
                <a:defRPr sz="105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48418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98425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‒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1255713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›"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None/>
                <a:tabLst/>
                <a:defRPr/>
              </a:pPr>
              <a:r>
                <a:rPr kumimoji="0" lang="sl-SI" sz="850" b="0" i="0" u="none" strike="noStrike" cap="none" spc="0" normalizeH="0" noProof="0" dirty="0">
                  <a:ln>
                    <a:noFill/>
                  </a:ln>
                  <a:solidFill>
                    <a:srgbClr val="0B355D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Ocena kreditnega tveganja na lestvici od 0 do 10. Višja kot je ocena, odpornejši je vaš poslovni partner.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830FDB5-7960-5894-A7F2-D86F8BCA837F}"/>
                </a:ext>
              </a:extLst>
            </p:cNvPr>
            <p:cNvSpPr txBox="1"/>
            <p:nvPr/>
          </p:nvSpPr>
          <p:spPr>
            <a:xfrm>
              <a:off x="816826" y="7640169"/>
              <a:ext cx="1442977" cy="23083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sl-SI" sz="900" b="1" dirty="0">
                  <a:solidFill>
                    <a:srgbClr val="0B355D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Ocena DRA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BD7C72A-B1B2-80FE-4F23-0F011CD59964}"/>
              </a:ext>
            </a:extLst>
          </p:cNvPr>
          <p:cNvGrpSpPr/>
          <p:nvPr/>
        </p:nvGrpSpPr>
        <p:grpSpPr>
          <a:xfrm>
            <a:off x="2468501" y="8370637"/>
            <a:ext cx="1964546" cy="1205855"/>
            <a:chOff x="5099663" y="7438273"/>
            <a:chExt cx="1964546" cy="120585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64F6277-832D-27DA-ED8C-4FD5B9DEB834}"/>
                </a:ext>
              </a:extLst>
            </p:cNvPr>
            <p:cNvSpPr/>
            <p:nvPr/>
          </p:nvSpPr>
          <p:spPr>
            <a:xfrm>
              <a:off x="5120209" y="7438273"/>
              <a:ext cx="1944000" cy="1205855"/>
            </a:xfrm>
            <a:prstGeom prst="roundRect">
              <a:avLst>
                <a:gd name="adj" fmla="val 8906"/>
              </a:avLst>
            </a:prstGeom>
            <a:solidFill>
              <a:schemeClr val="bg1"/>
            </a:solidFill>
            <a:ln w="12700"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B355D"/>
                </a:solidFill>
              </a:endParaRPr>
            </a:p>
          </p:txBody>
        </p:sp>
        <p:sp>
          <p:nvSpPr>
            <p:cNvPr id="39" name="Espace réservé du texte 7">
              <a:extLst>
                <a:ext uri="{FF2B5EF4-FFF2-40B4-BE49-F238E27FC236}">
                  <a16:creationId xmlns:a16="http://schemas.microsoft.com/office/drawing/2014/main" id="{2A03F56E-0696-1352-FF7F-22642BA674DC}"/>
                </a:ext>
              </a:extLst>
            </p:cNvPr>
            <p:cNvSpPr txBox="1">
              <a:spLocks/>
            </p:cNvSpPr>
            <p:nvPr/>
          </p:nvSpPr>
          <p:spPr>
            <a:xfrm>
              <a:off x="5099663" y="7870131"/>
              <a:ext cx="1964545" cy="6190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</p:spPr>
          <p:txBody>
            <a:bodyPr vert="horz" lIns="180000" tIns="180000" rIns="180000" bIns="180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Century Gothic" panose="020B0502020202020204" pitchFamily="34" charset="0"/>
                <a:buChar char=" "/>
                <a:defRPr sz="1600" b="0" kern="1200" cap="none" spc="1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1800"/>
                </a:spcBef>
                <a:buClr>
                  <a:schemeClr val="accent3"/>
                </a:buClr>
                <a:buFont typeface="Century Gothic" panose="020B0502020202020204" pitchFamily="34" charset="0"/>
                <a:buChar char=" "/>
                <a:defRPr sz="105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48418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98425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‒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1255713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›"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None/>
                <a:tabLst/>
                <a:defRPr/>
              </a:pPr>
              <a:r>
                <a:rPr kumimoji="0" lang="sl-SI" sz="850" b="0" i="0" u="none" strike="noStrike" cap="none" spc="0" normalizeH="0" noProof="0" dirty="0">
                  <a:ln>
                    <a:noFill/>
                  </a:ln>
                  <a:solidFill>
                    <a:srgbClr val="0B355D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Verjetnost neplačila, izražena v odstotku glede na kategorijo tveganja.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78DFB75-D03D-F8EF-A76A-B7F75377824E}"/>
                </a:ext>
              </a:extLst>
            </p:cNvPr>
            <p:cNvSpPr txBox="1"/>
            <p:nvPr/>
          </p:nvSpPr>
          <p:spPr>
            <a:xfrm>
              <a:off x="5646176" y="7569489"/>
              <a:ext cx="1161024" cy="36933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sl-SI" sz="900" b="1" dirty="0">
                  <a:solidFill>
                    <a:srgbClr val="0B355D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Verjetnost neplačila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7BC4F21-38B5-8518-071F-9779A2489280}"/>
              </a:ext>
            </a:extLst>
          </p:cNvPr>
          <p:cNvGrpSpPr/>
          <p:nvPr/>
        </p:nvGrpSpPr>
        <p:grpSpPr>
          <a:xfrm>
            <a:off x="4583752" y="8370637"/>
            <a:ext cx="1943204" cy="1300199"/>
            <a:chOff x="1883679" y="7438273"/>
            <a:chExt cx="1498808" cy="1300199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A9747D5-4B46-6BB2-CDA5-468432D547C0}"/>
                </a:ext>
              </a:extLst>
            </p:cNvPr>
            <p:cNvSpPr/>
            <p:nvPr/>
          </p:nvSpPr>
          <p:spPr>
            <a:xfrm>
              <a:off x="1917909" y="7438273"/>
              <a:ext cx="1455550" cy="1205855"/>
            </a:xfrm>
            <a:prstGeom prst="roundRect">
              <a:avLst>
                <a:gd name="adj" fmla="val 8906"/>
              </a:avLst>
            </a:prstGeom>
            <a:solidFill>
              <a:schemeClr val="bg1"/>
            </a:solidFill>
            <a:ln w="12700"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B355D"/>
                </a:solidFill>
              </a:endParaRPr>
            </a:p>
          </p:txBody>
        </p:sp>
        <p:sp>
          <p:nvSpPr>
            <p:cNvPr id="38" name="Espace réservé du texte 7">
              <a:extLst>
                <a:ext uri="{FF2B5EF4-FFF2-40B4-BE49-F238E27FC236}">
                  <a16:creationId xmlns:a16="http://schemas.microsoft.com/office/drawing/2014/main" id="{5FAC7ADA-D7BF-6FD7-7820-960E57995AD3}"/>
                </a:ext>
              </a:extLst>
            </p:cNvPr>
            <p:cNvSpPr txBox="1">
              <a:spLocks/>
            </p:cNvSpPr>
            <p:nvPr/>
          </p:nvSpPr>
          <p:spPr>
            <a:xfrm>
              <a:off x="1883679" y="7870131"/>
              <a:ext cx="1498808" cy="8683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</p:spPr>
          <p:txBody>
            <a:bodyPr vert="horz" lIns="180000" tIns="180000" rIns="180000" bIns="180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Century Gothic" panose="020B0502020202020204" pitchFamily="34" charset="0"/>
                <a:buChar char=" "/>
                <a:defRPr sz="1600" b="0" kern="1200" cap="none" spc="1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1800"/>
                </a:spcBef>
                <a:buClr>
                  <a:schemeClr val="accent3"/>
                </a:buClr>
                <a:buFont typeface="Century Gothic" panose="020B0502020202020204" pitchFamily="34" charset="0"/>
                <a:buChar char=" "/>
                <a:defRPr sz="105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48418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98425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‒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1255713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›"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None/>
                <a:tabLst/>
                <a:defRPr/>
              </a:pPr>
              <a:r>
                <a:rPr kumimoji="0" lang="sl-SI" sz="850" b="0" i="0" u="none" strike="noStrike" cap="none" spc="0" normalizeH="0" noProof="0" dirty="0">
                  <a:ln>
                    <a:noFill/>
                  </a:ln>
                  <a:solidFill>
                    <a:srgbClr val="0B355D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Preteklo gibanje ocen v zadnjih petih letih (če je na voljo</a:t>
              </a:r>
              <a:r>
                <a:rPr kumimoji="0" lang="sl-SI" sz="850" b="0" i="0" u="none" strike="noStrike" cap="none" normalizeH="0" noProof="0" dirty="0">
                  <a:ln>
                    <a:noFill/>
                  </a:ln>
                  <a:solidFill>
                    <a:srgbClr val="0B355D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).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1B041C9-7ACF-8AC6-D14E-5703E9B8C9CD}"/>
                </a:ext>
              </a:extLst>
            </p:cNvPr>
            <p:cNvSpPr txBox="1"/>
            <p:nvPr/>
          </p:nvSpPr>
          <p:spPr>
            <a:xfrm>
              <a:off x="2307902" y="7643264"/>
              <a:ext cx="999116" cy="23083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sl-SI" sz="900" b="1" dirty="0">
                  <a:solidFill>
                    <a:srgbClr val="0B355D"/>
                  </a:solidFill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Zgodovina ocene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2753C69-2EDE-0DFC-1211-53668A80097F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40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40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AA87D5-1919-1FD8-084C-2858AD957AD3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9F4FFB-7BE9-5030-EFD6-03672B050ED4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5C8F0D5-303E-DA22-F3F8-082F66C3EE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050" y="8493728"/>
            <a:ext cx="401204" cy="40120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DC85C47-EC2D-8D06-CCA3-684F7EA253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7312" y="8493728"/>
            <a:ext cx="401204" cy="40120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7F78170-19A1-9DF4-32BE-7E61269BC1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8569" y="8493728"/>
            <a:ext cx="401204" cy="401204"/>
          </a:xfrm>
          <a:prstGeom prst="rect">
            <a:avLst/>
          </a:prstGeom>
        </p:spPr>
      </p:pic>
      <p:pic>
        <p:nvPicPr>
          <p:cNvPr id="48" name="Graphic 47" descr="Gauge outline">
            <a:extLst>
              <a:ext uri="{FF2B5EF4-FFF2-40B4-BE49-F238E27FC236}">
                <a16:creationId xmlns:a16="http://schemas.microsoft.com/office/drawing/2014/main" id="{8F98C2E3-F442-E88B-AD82-1A7EB0E52F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56080" y="8586005"/>
            <a:ext cx="276666" cy="276666"/>
          </a:xfrm>
          <a:prstGeom prst="rect">
            <a:avLst/>
          </a:prstGeom>
        </p:spPr>
      </p:pic>
      <p:pic>
        <p:nvPicPr>
          <p:cNvPr id="49" name="Graphic 48" descr="Gantt Chart outline">
            <a:extLst>
              <a:ext uri="{FF2B5EF4-FFF2-40B4-BE49-F238E27FC236}">
                <a16:creationId xmlns:a16="http://schemas.microsoft.com/office/drawing/2014/main" id="{B03B31AF-008C-B2B0-80AD-6BB10D91A3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735529" y="8580925"/>
            <a:ext cx="297466" cy="297466"/>
          </a:xfrm>
          <a:prstGeom prst="rect">
            <a:avLst/>
          </a:prstGeom>
        </p:spPr>
      </p:pic>
      <p:pic>
        <p:nvPicPr>
          <p:cNvPr id="50" name="Graphic 49" descr="Dice outline">
            <a:extLst>
              <a:ext uri="{FF2B5EF4-FFF2-40B4-BE49-F238E27FC236}">
                <a16:creationId xmlns:a16="http://schemas.microsoft.com/office/drawing/2014/main" id="{5D238894-51B4-3879-37EA-6E34FFEB7D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613519" y="8584109"/>
            <a:ext cx="297466" cy="297466"/>
          </a:xfrm>
          <a:prstGeom prst="rect">
            <a:avLst/>
          </a:prstGeom>
        </p:spPr>
      </p:pic>
      <p:pic>
        <p:nvPicPr>
          <p:cNvPr id="13" name="Picture 12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4E38061-9E7B-467F-1318-30579652EC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6" y="19023"/>
            <a:ext cx="1686720" cy="761048"/>
          </a:xfrm>
          <a:prstGeom prst="rect">
            <a:avLst/>
          </a:prstGeom>
        </p:spPr>
      </p:pic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B1C14E4-8EEF-0F7D-0630-7789D504B8A7}"/>
              </a:ext>
            </a:extLst>
          </p:cNvPr>
          <p:cNvSpPr/>
          <p:nvPr/>
        </p:nvSpPr>
        <p:spPr>
          <a:xfrm rot="16200000">
            <a:off x="5556390" y="3826539"/>
            <a:ext cx="1225296" cy="1404824"/>
          </a:xfrm>
          <a:prstGeom prst="round2SameRect">
            <a:avLst>
              <a:gd name="adj1" fmla="val 6621"/>
              <a:gd name="adj2" fmla="val 0"/>
            </a:avLst>
          </a:prstGeom>
          <a:solidFill>
            <a:srgbClr val="0B355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89AD41-55E8-912D-1DF6-A9D5A9DF1231}"/>
              </a:ext>
            </a:extLst>
          </p:cNvPr>
          <p:cNvGrpSpPr/>
          <p:nvPr/>
        </p:nvGrpSpPr>
        <p:grpSpPr>
          <a:xfrm>
            <a:off x="5593960" y="3916301"/>
            <a:ext cx="1156589" cy="1225297"/>
            <a:chOff x="5580513" y="4123257"/>
            <a:chExt cx="1156589" cy="12252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459A14-E800-CD8D-1452-C51025DDA869}"/>
                </a:ext>
              </a:extLst>
            </p:cNvPr>
            <p:cNvSpPr txBox="1"/>
            <p:nvPr/>
          </p:nvSpPr>
          <p:spPr>
            <a:xfrm rot="16200000">
              <a:off x="5094822" y="4608948"/>
              <a:ext cx="1225297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sl-SI" sz="1050" b="1" dirty="0">
                  <a:solidFill>
                    <a:schemeClr val="bg1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NA VOLJO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028CD0-F35D-E3BE-168D-0ECF8CDA3B1A}"/>
                </a:ext>
              </a:extLst>
            </p:cNvPr>
            <p:cNvSpPr txBox="1"/>
            <p:nvPr/>
          </p:nvSpPr>
          <p:spPr>
            <a:xfrm>
              <a:off x="6025997" y="4805401"/>
              <a:ext cx="71110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sl-SI" sz="1400" b="1" dirty="0">
                  <a:solidFill>
                    <a:schemeClr val="bg1"/>
                  </a:solidFill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API</a:t>
              </a:r>
            </a:p>
          </p:txBody>
        </p:sp>
      </p:grpSp>
      <p:pic>
        <p:nvPicPr>
          <p:cNvPr id="23" name="Image 1" descr="Une image contenant texte, capture d’écran, Police, Bleu électrique&#10;&#10;Description générée automatiquement">
            <a:extLst>
              <a:ext uri="{FF2B5EF4-FFF2-40B4-BE49-F238E27FC236}">
                <a16:creationId xmlns:a16="http://schemas.microsoft.com/office/drawing/2014/main" id="{1BB99A9A-F68A-3AD8-D599-E848E97BE4F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5316" t="26298" b="54773"/>
          <a:stretch/>
        </p:blipFill>
        <p:spPr>
          <a:xfrm>
            <a:off x="5984050" y="4166775"/>
            <a:ext cx="846731" cy="362712"/>
          </a:xfrm>
          <a:prstGeom prst="rect">
            <a:avLst/>
          </a:prstGeom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9C688211-3CA5-E3CE-7E31-E3CA802715C4}"/>
              </a:ext>
            </a:extLst>
          </p:cNvPr>
          <p:cNvSpPr txBox="1">
            <a:spLocks/>
          </p:cNvSpPr>
          <p:nvPr/>
        </p:nvSpPr>
        <p:spPr>
          <a:xfrm>
            <a:off x="140127" y="1362099"/>
            <a:ext cx="3555859" cy="181917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  <a:ea typeface="+mn-ea"/>
                <a:cs typeface="+mn-cs"/>
              </a:rPr>
              <a:t>Z oceno DRA </a:t>
            </a: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hitro spoznate finančno stabilnost podjetja in verjetnost neplačila</a:t>
            </a:r>
            <a:r>
              <a:rPr lang="sl-SI" sz="1100" spc="0" dirty="0">
                <a:solidFill>
                  <a:srgbClr val="1C355E"/>
                </a:solidFill>
                <a:latin typeface="Montserrat"/>
                <a:ea typeface="+mn-ea"/>
                <a:cs typeface="+mn-cs"/>
              </a:rPr>
              <a:t>,</a:t>
            </a: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lang="sl-SI" sz="1100" spc="0" dirty="0">
                <a:solidFill>
                  <a:srgbClr val="1C355E"/>
                </a:solidFill>
                <a:latin typeface="Montserrat"/>
                <a:ea typeface="+mn-ea"/>
                <a:cs typeface="+mn-cs"/>
              </a:rPr>
              <a:t>saj z njo ovrednotimo poslovne partnerje z enotno standardizirano oceno kjer koli na svetu in v katerem koli sektorju</a:t>
            </a: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.​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Široka pokritost podjetij, od majhnih do multinacionalnih podjetij v vseh panogah.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Zgodnje opozarjanje, globalna uporabnost in odzivnost v realnem času.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endParaRPr lang="en-GB" sz="1100" spc="0" dirty="0">
              <a:solidFill>
                <a:srgbClr val="1C355E"/>
              </a:solidFill>
              <a:latin typeface="Montserra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endParaRPr kumimoji="0" lang="en-GB" sz="1100" b="0" i="0" u="none" strike="noStrike" kern="1200" cap="none" spc="0" normalizeH="0" noProof="0" dirty="0">
              <a:ln>
                <a:noFill/>
              </a:ln>
              <a:solidFill>
                <a:srgbClr val="1C355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D4A759EB-6D51-3569-4906-55D0CD924107}"/>
              </a:ext>
            </a:extLst>
          </p:cNvPr>
          <p:cNvSpPr txBox="1">
            <a:spLocks/>
          </p:cNvSpPr>
          <p:nvPr/>
        </p:nvSpPr>
        <p:spPr>
          <a:xfrm>
            <a:off x="152034" y="3628558"/>
            <a:ext cx="3555859" cy="1352249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Ocenjevanje in spremljanje poslovnih partnerjev.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Zgodnje predvidevanje in upravljanje tveganj.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Uporabniku prijazno orodje, ki ga lahko uporabijo tudi nefinančni deležniki.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</a:buBlip>
              <a:tabLst/>
              <a:defRPr/>
            </a:pPr>
            <a:endParaRPr kumimoji="0" lang="en-GB" sz="1100" b="0" i="0" u="none" strike="noStrike" kern="1200" cap="none" spc="0" normalizeH="0" noProof="0" dirty="0">
              <a:ln>
                <a:noFill/>
              </a:ln>
              <a:solidFill>
                <a:srgbClr val="1C355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6" name="Image 47" descr="preencoded.png">
            <a:extLst>
              <a:ext uri="{FF2B5EF4-FFF2-40B4-BE49-F238E27FC236}">
                <a16:creationId xmlns:a16="http://schemas.microsoft.com/office/drawing/2014/main" id="{7A9DCD71-EF93-F7C1-CF3E-67525616876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451" y="5157582"/>
            <a:ext cx="2597960" cy="3059005"/>
          </a:xfrm>
          <a:prstGeom prst="rect">
            <a:avLst/>
          </a:prstGeom>
        </p:spPr>
      </p:pic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8E411F2F-AA38-37EE-9FB4-06E6438445E6}"/>
              </a:ext>
            </a:extLst>
          </p:cNvPr>
          <p:cNvGrpSpPr/>
          <p:nvPr/>
        </p:nvGrpSpPr>
        <p:grpSpPr>
          <a:xfrm>
            <a:off x="3437950" y="6896148"/>
            <a:ext cx="3409975" cy="399133"/>
            <a:chOff x="7138590" y="4809657"/>
            <a:chExt cx="4871716" cy="399133"/>
          </a:xfrm>
        </p:grpSpPr>
        <p:sp>
          <p:nvSpPr>
            <p:cNvPr id="58" name="Text 27">
              <a:extLst>
                <a:ext uri="{FF2B5EF4-FFF2-40B4-BE49-F238E27FC236}">
                  <a16:creationId xmlns:a16="http://schemas.microsoft.com/office/drawing/2014/main" id="{E8E6FC44-B598-A268-45E3-BDDE24F1C187}"/>
                </a:ext>
              </a:extLst>
            </p:cNvPr>
            <p:cNvSpPr/>
            <p:nvPr/>
          </p:nvSpPr>
          <p:spPr>
            <a:xfrm>
              <a:off x="9338713" y="4859791"/>
              <a:ext cx="433215" cy="108116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ctr">
                <a:buNone/>
              </a:pPr>
              <a:r>
                <a:rPr lang="sl-SI" sz="700" b="1" dirty="0">
                  <a:solidFill>
                    <a:schemeClr val="bg1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5</a:t>
              </a:r>
            </a:p>
          </p:txBody>
        </p:sp>
        <p:grpSp>
          <p:nvGrpSpPr>
            <p:cNvPr id="1029" name="Group 1028">
              <a:extLst>
                <a:ext uri="{FF2B5EF4-FFF2-40B4-BE49-F238E27FC236}">
                  <a16:creationId xmlns:a16="http://schemas.microsoft.com/office/drawing/2014/main" id="{7DE03709-7FB7-5613-5CDA-E3AAE8DC504C}"/>
                </a:ext>
              </a:extLst>
            </p:cNvPr>
            <p:cNvGrpSpPr/>
            <p:nvPr/>
          </p:nvGrpSpPr>
          <p:grpSpPr>
            <a:xfrm>
              <a:off x="7138590" y="4809657"/>
              <a:ext cx="4871716" cy="399133"/>
              <a:chOff x="7138590" y="4809657"/>
              <a:chExt cx="4871716" cy="399133"/>
            </a:xfrm>
          </p:grpSpPr>
          <p:pic>
            <p:nvPicPr>
              <p:cNvPr id="14" name="Image 14" descr="preencoded.png">
                <a:extLst>
                  <a:ext uri="{FF2B5EF4-FFF2-40B4-BE49-F238E27FC236}">
                    <a16:creationId xmlns:a16="http://schemas.microsoft.com/office/drawing/2014/main" id="{A4BE1A55-7AFD-9201-0376-B848400A27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7310900" y="4809657"/>
                <a:ext cx="417558" cy="195770"/>
              </a:xfrm>
              <a:prstGeom prst="rect">
                <a:avLst/>
              </a:prstGeom>
            </p:spPr>
          </p:pic>
          <p:pic>
            <p:nvPicPr>
              <p:cNvPr id="15" name="Image 16" descr="preencoded.png">
                <a:extLst>
                  <a:ext uri="{FF2B5EF4-FFF2-40B4-BE49-F238E27FC236}">
                    <a16:creationId xmlns:a16="http://schemas.microsoft.com/office/drawing/2014/main" id="{E7734EED-F184-E78C-3FF5-64D691CF56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128166" y="4811231"/>
                <a:ext cx="417558" cy="195770"/>
              </a:xfrm>
              <a:prstGeom prst="rect">
                <a:avLst/>
              </a:prstGeom>
            </p:spPr>
          </p:pic>
          <p:pic>
            <p:nvPicPr>
              <p:cNvPr id="17" name="Image 17" descr="preencoded.png">
                <a:extLst>
                  <a:ext uri="{FF2B5EF4-FFF2-40B4-BE49-F238E27FC236}">
                    <a16:creationId xmlns:a16="http://schemas.microsoft.com/office/drawing/2014/main" id="{25E197DC-7AD4-43E4-8E1A-73627C2DEC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8536798" y="4811231"/>
                <a:ext cx="417558" cy="195770"/>
              </a:xfrm>
              <a:prstGeom prst="rect">
                <a:avLst/>
              </a:prstGeom>
            </p:spPr>
          </p:pic>
          <p:pic>
            <p:nvPicPr>
              <p:cNvPr id="18" name="Image 18" descr="preencoded.png">
                <a:extLst>
                  <a:ext uri="{FF2B5EF4-FFF2-40B4-BE49-F238E27FC236}">
                    <a16:creationId xmlns:a16="http://schemas.microsoft.com/office/drawing/2014/main" id="{BA202C83-9EB4-AF4B-B358-6EA3C58C26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8936508" y="4811231"/>
                <a:ext cx="417558" cy="197344"/>
              </a:xfrm>
              <a:prstGeom prst="rect">
                <a:avLst/>
              </a:prstGeom>
            </p:spPr>
          </p:pic>
          <p:pic>
            <p:nvPicPr>
              <p:cNvPr id="26" name="Image 19" descr="preencoded.png">
                <a:extLst>
                  <a:ext uri="{FF2B5EF4-FFF2-40B4-BE49-F238E27FC236}">
                    <a16:creationId xmlns:a16="http://schemas.microsoft.com/office/drawing/2014/main" id="{3F49BF5A-C3E9-F1D0-1D39-B9E8DBFB7B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p:blipFill>
            <p:spPr>
              <a:xfrm>
                <a:off x="9336217" y="4811465"/>
                <a:ext cx="417557" cy="197110"/>
              </a:xfrm>
              <a:prstGeom prst="rect">
                <a:avLst/>
              </a:prstGeom>
            </p:spPr>
          </p:pic>
          <p:pic>
            <p:nvPicPr>
              <p:cNvPr id="34" name="Image 20" descr="preencoded.png">
                <a:extLst>
                  <a:ext uri="{FF2B5EF4-FFF2-40B4-BE49-F238E27FC236}">
                    <a16:creationId xmlns:a16="http://schemas.microsoft.com/office/drawing/2014/main" id="{719760F8-64E5-BC31-96C4-2CDBE938B6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9744850" y="4811231"/>
                <a:ext cx="417558" cy="197344"/>
              </a:xfrm>
              <a:prstGeom prst="rect">
                <a:avLst/>
              </a:prstGeom>
            </p:spPr>
          </p:pic>
          <p:pic>
            <p:nvPicPr>
              <p:cNvPr id="35" name="Image 21" descr="preencoded.png">
                <a:extLst>
                  <a:ext uri="{FF2B5EF4-FFF2-40B4-BE49-F238E27FC236}">
                    <a16:creationId xmlns:a16="http://schemas.microsoft.com/office/drawing/2014/main" id="{660624F0-2DAB-E0B5-D40F-B1E5D4B67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10153483" y="4811231"/>
                <a:ext cx="417558" cy="197344"/>
              </a:xfrm>
              <a:prstGeom prst="rect">
                <a:avLst/>
              </a:prstGeom>
            </p:spPr>
          </p:pic>
          <p:pic>
            <p:nvPicPr>
              <p:cNvPr id="36" name="Image 22" descr="preencoded.png">
                <a:extLst>
                  <a:ext uri="{FF2B5EF4-FFF2-40B4-BE49-F238E27FC236}">
                    <a16:creationId xmlns:a16="http://schemas.microsoft.com/office/drawing/2014/main" id="{4A061ED2-F054-E55F-1EFB-DFD1EB291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p:blipFill>
            <p:spPr>
              <a:xfrm>
                <a:off x="10562116" y="4811465"/>
                <a:ext cx="417557" cy="197110"/>
              </a:xfrm>
              <a:prstGeom prst="rect">
                <a:avLst/>
              </a:prstGeom>
            </p:spPr>
          </p:pic>
          <p:pic>
            <p:nvPicPr>
              <p:cNvPr id="41" name="Image 23" descr="preencoded.png">
                <a:extLst>
                  <a:ext uri="{FF2B5EF4-FFF2-40B4-BE49-F238E27FC236}">
                    <a16:creationId xmlns:a16="http://schemas.microsoft.com/office/drawing/2014/main" id="{D4656A0B-7750-8961-7DD3-3254EF0663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6"/>
                  </a:ext>
                </a:extLst>
              </a:blip>
              <a:stretch>
                <a:fillRect/>
              </a:stretch>
            </p:blipFill>
            <p:spPr>
              <a:xfrm>
                <a:off x="10952901" y="4811231"/>
                <a:ext cx="417557" cy="197344"/>
              </a:xfrm>
              <a:prstGeom prst="rect">
                <a:avLst/>
              </a:prstGeom>
            </p:spPr>
          </p:pic>
          <p:pic>
            <p:nvPicPr>
              <p:cNvPr id="43" name="Image 24" descr="preencoded.png">
                <a:extLst>
                  <a:ext uri="{FF2B5EF4-FFF2-40B4-BE49-F238E27FC236}">
                    <a16:creationId xmlns:a16="http://schemas.microsoft.com/office/drawing/2014/main" id="{AB1AA352-973C-F919-82A4-71363C5316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7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p:blipFill>
            <p:spPr>
              <a:xfrm>
                <a:off x="11365810" y="4809657"/>
                <a:ext cx="417558" cy="197344"/>
              </a:xfrm>
              <a:prstGeom prst="rect">
                <a:avLst/>
              </a:prstGeom>
            </p:spPr>
          </p:pic>
          <p:pic>
            <p:nvPicPr>
              <p:cNvPr id="52" name="Image 15" descr="preencoded.png">
                <a:extLst>
                  <a:ext uri="{FF2B5EF4-FFF2-40B4-BE49-F238E27FC236}">
                    <a16:creationId xmlns:a16="http://schemas.microsoft.com/office/drawing/2014/main" id="{5E7ADF75-9A96-D91E-A26E-B80B235B1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9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0"/>
                  </a:ext>
                </a:extLst>
              </a:blip>
              <a:stretch>
                <a:fillRect/>
              </a:stretch>
            </p:blipFill>
            <p:spPr>
              <a:xfrm>
                <a:off x="7719533" y="4809658"/>
                <a:ext cx="417558" cy="195770"/>
              </a:xfrm>
              <a:prstGeom prst="rect">
                <a:avLst/>
              </a:prstGeom>
            </p:spPr>
          </p:pic>
          <p:sp>
            <p:nvSpPr>
              <p:cNvPr id="53" name="Text 27">
                <a:extLst>
                  <a:ext uri="{FF2B5EF4-FFF2-40B4-BE49-F238E27FC236}">
                    <a16:creationId xmlns:a16="http://schemas.microsoft.com/office/drawing/2014/main" id="{F07E7817-7D9E-775A-D252-CC2CA99DB4F8}"/>
                  </a:ext>
                </a:extLst>
              </p:cNvPr>
              <p:cNvSpPr/>
              <p:nvPr/>
            </p:nvSpPr>
            <p:spPr>
              <a:xfrm>
                <a:off x="7306662" y="4859791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rgbClr val="FFFFFF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0</a:t>
                </a:r>
              </a:p>
            </p:txBody>
          </p:sp>
          <p:sp>
            <p:nvSpPr>
              <p:cNvPr id="54" name="Text 27">
                <a:extLst>
                  <a:ext uri="{FF2B5EF4-FFF2-40B4-BE49-F238E27FC236}">
                    <a16:creationId xmlns:a16="http://schemas.microsoft.com/office/drawing/2014/main" id="{E9334A33-74E9-A99F-E348-64647EAF8CCA}"/>
                  </a:ext>
                </a:extLst>
              </p:cNvPr>
              <p:cNvSpPr/>
              <p:nvPr/>
            </p:nvSpPr>
            <p:spPr>
              <a:xfrm>
                <a:off x="7719572" y="4859791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1</a:t>
                </a:r>
              </a:p>
            </p:txBody>
          </p:sp>
          <p:sp>
            <p:nvSpPr>
              <p:cNvPr id="55" name="Text 27">
                <a:extLst>
                  <a:ext uri="{FF2B5EF4-FFF2-40B4-BE49-F238E27FC236}">
                    <a16:creationId xmlns:a16="http://schemas.microsoft.com/office/drawing/2014/main" id="{931F896F-DC2E-F897-4F3A-326877901479}"/>
                  </a:ext>
                </a:extLst>
              </p:cNvPr>
              <p:cNvSpPr/>
              <p:nvPr/>
            </p:nvSpPr>
            <p:spPr>
              <a:xfrm>
                <a:off x="8133108" y="4859791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2</a:t>
                </a:r>
              </a:p>
            </p:txBody>
          </p:sp>
          <p:sp>
            <p:nvSpPr>
              <p:cNvPr id="56" name="Text 27">
                <a:extLst>
                  <a:ext uri="{FF2B5EF4-FFF2-40B4-BE49-F238E27FC236}">
                    <a16:creationId xmlns:a16="http://schemas.microsoft.com/office/drawing/2014/main" id="{00AE71B0-1DDE-565A-2A54-E1926255CD2B}"/>
                  </a:ext>
                </a:extLst>
              </p:cNvPr>
              <p:cNvSpPr/>
              <p:nvPr/>
            </p:nvSpPr>
            <p:spPr>
              <a:xfrm>
                <a:off x="8512267" y="4859791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3</a:t>
                </a:r>
              </a:p>
            </p:txBody>
          </p:sp>
          <p:sp>
            <p:nvSpPr>
              <p:cNvPr id="57" name="Text 27">
                <a:extLst>
                  <a:ext uri="{FF2B5EF4-FFF2-40B4-BE49-F238E27FC236}">
                    <a16:creationId xmlns:a16="http://schemas.microsoft.com/office/drawing/2014/main" id="{9D31D7A2-B25E-0B1E-F4CE-0D611FC254FE}"/>
                  </a:ext>
                </a:extLst>
              </p:cNvPr>
              <p:cNvSpPr/>
              <p:nvPr/>
            </p:nvSpPr>
            <p:spPr>
              <a:xfrm>
                <a:off x="8925177" y="4859791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4</a:t>
                </a:r>
              </a:p>
            </p:txBody>
          </p:sp>
          <p:sp>
            <p:nvSpPr>
              <p:cNvPr id="59" name="Text 27">
                <a:extLst>
                  <a:ext uri="{FF2B5EF4-FFF2-40B4-BE49-F238E27FC236}">
                    <a16:creationId xmlns:a16="http://schemas.microsoft.com/office/drawing/2014/main" id="{F3D232E2-9575-8183-D0CA-0C3F9F25352A}"/>
                  </a:ext>
                </a:extLst>
              </p:cNvPr>
              <p:cNvSpPr/>
              <p:nvPr/>
            </p:nvSpPr>
            <p:spPr>
              <a:xfrm>
                <a:off x="9731638" y="4857763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6</a:t>
                </a:r>
              </a:p>
            </p:txBody>
          </p:sp>
          <p:sp>
            <p:nvSpPr>
              <p:cNvPr id="60" name="Text 27">
                <a:extLst>
                  <a:ext uri="{FF2B5EF4-FFF2-40B4-BE49-F238E27FC236}">
                    <a16:creationId xmlns:a16="http://schemas.microsoft.com/office/drawing/2014/main" id="{3CD80513-07ED-5582-5B85-C8943E0B6E86}"/>
                  </a:ext>
                </a:extLst>
              </p:cNvPr>
              <p:cNvSpPr/>
              <p:nvPr/>
            </p:nvSpPr>
            <p:spPr>
              <a:xfrm>
                <a:off x="10144548" y="4857763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7</a:t>
                </a:r>
              </a:p>
            </p:txBody>
          </p:sp>
          <p:sp>
            <p:nvSpPr>
              <p:cNvPr id="61" name="Text 27">
                <a:extLst>
                  <a:ext uri="{FF2B5EF4-FFF2-40B4-BE49-F238E27FC236}">
                    <a16:creationId xmlns:a16="http://schemas.microsoft.com/office/drawing/2014/main" id="{D86EC445-EE34-44CC-E8DA-3BB187448F0F}"/>
                  </a:ext>
                </a:extLst>
              </p:cNvPr>
              <p:cNvSpPr/>
              <p:nvPr/>
            </p:nvSpPr>
            <p:spPr>
              <a:xfrm>
                <a:off x="10558084" y="4857763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8</a:t>
                </a:r>
              </a:p>
            </p:txBody>
          </p:sp>
          <p:sp>
            <p:nvSpPr>
              <p:cNvPr id="1025" name="Text 27">
                <a:extLst>
                  <a:ext uri="{FF2B5EF4-FFF2-40B4-BE49-F238E27FC236}">
                    <a16:creationId xmlns:a16="http://schemas.microsoft.com/office/drawing/2014/main" id="{D80D3E07-16B5-670F-876D-A4D0BFC79E43}"/>
                  </a:ext>
                </a:extLst>
              </p:cNvPr>
              <p:cNvSpPr/>
              <p:nvPr/>
            </p:nvSpPr>
            <p:spPr>
              <a:xfrm>
                <a:off x="10937243" y="4857763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9</a:t>
                </a:r>
              </a:p>
            </p:txBody>
          </p:sp>
          <p:sp>
            <p:nvSpPr>
              <p:cNvPr id="1026" name="Text 27">
                <a:extLst>
                  <a:ext uri="{FF2B5EF4-FFF2-40B4-BE49-F238E27FC236}">
                    <a16:creationId xmlns:a16="http://schemas.microsoft.com/office/drawing/2014/main" id="{8F6F1F81-83F1-D13B-6ADB-5AD867ADF84D}"/>
                  </a:ext>
                </a:extLst>
              </p:cNvPr>
              <p:cNvSpPr/>
              <p:nvPr/>
            </p:nvSpPr>
            <p:spPr>
              <a:xfrm>
                <a:off x="11350153" y="4857763"/>
                <a:ext cx="433215" cy="108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b="1" dirty="0">
                    <a:solidFill>
                      <a:schemeClr val="bg1"/>
                    </a:solidFill>
                    <a:latin typeface="Montserrat" panose="00000500000000000000" pitchFamily="2" charset="0"/>
                    <a:ea typeface="Arial Bold" pitchFamily="34" charset="-122"/>
                    <a:cs typeface="Arial Bold" pitchFamily="34" charset="-120"/>
                  </a:rPr>
                  <a:t>10</a:t>
                </a:r>
              </a:p>
            </p:txBody>
          </p:sp>
          <p:sp>
            <p:nvSpPr>
              <p:cNvPr id="1027" name="Text 3">
                <a:extLst>
                  <a:ext uri="{FF2B5EF4-FFF2-40B4-BE49-F238E27FC236}">
                    <a16:creationId xmlns:a16="http://schemas.microsoft.com/office/drawing/2014/main" id="{675D8C5A-75A2-7D95-7719-88A4AF49EDFF}"/>
                  </a:ext>
                </a:extLst>
              </p:cNvPr>
              <p:cNvSpPr/>
              <p:nvPr/>
            </p:nvSpPr>
            <p:spPr>
              <a:xfrm>
                <a:off x="7138590" y="5093983"/>
                <a:ext cx="1103073" cy="11480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dirty="0">
                    <a:solidFill>
                      <a:srgbClr val="03365F"/>
                    </a:solidFill>
                    <a:latin typeface="Montserrat"/>
                    <a:cs typeface="Arial Bold"/>
                  </a:rPr>
                  <a:t>Insolventnost</a:t>
                </a:r>
              </a:p>
            </p:txBody>
          </p:sp>
          <p:sp>
            <p:nvSpPr>
              <p:cNvPr id="1028" name="Text 3">
                <a:extLst>
                  <a:ext uri="{FF2B5EF4-FFF2-40B4-BE49-F238E27FC236}">
                    <a16:creationId xmlns:a16="http://schemas.microsoft.com/office/drawing/2014/main" id="{3EC08E5B-B325-20DF-4EA5-AD86418278E3}"/>
                  </a:ext>
                </a:extLst>
              </p:cNvPr>
              <p:cNvSpPr/>
              <p:nvPr/>
            </p:nvSpPr>
            <p:spPr>
              <a:xfrm>
                <a:off x="11185578" y="5098394"/>
                <a:ext cx="824728" cy="10414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>
                <a:defPPr/>
              </a:lstStyle>
              <a:p>
                <a:pPr marL="0" indent="0" algn="ctr">
                  <a:buNone/>
                </a:pPr>
                <a:r>
                  <a:rPr lang="sl-SI" sz="700" dirty="0">
                    <a:solidFill>
                      <a:srgbClr val="03365F"/>
                    </a:solidFill>
                    <a:latin typeface="Montserrat"/>
                    <a:ea typeface="Arial Bold" pitchFamily="34" charset="-122"/>
                    <a:cs typeface="Arial Bold"/>
                  </a:rPr>
                  <a:t>Velika finančna stabilnost</a:t>
                </a:r>
              </a:p>
            </p:txBody>
          </p:sp>
        </p:grpSp>
        <p:sp>
          <p:nvSpPr>
            <p:cNvPr id="1056" name="Text 27">
              <a:extLst>
                <a:ext uri="{FF2B5EF4-FFF2-40B4-BE49-F238E27FC236}">
                  <a16:creationId xmlns:a16="http://schemas.microsoft.com/office/drawing/2014/main" id="{5D7BD4F4-31AA-97D9-1A24-DDD5E5AD58BB}"/>
                </a:ext>
              </a:extLst>
            </p:cNvPr>
            <p:cNvSpPr/>
            <p:nvPr/>
          </p:nvSpPr>
          <p:spPr>
            <a:xfrm>
              <a:off x="9304336" y="4857763"/>
              <a:ext cx="433215" cy="108116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ctr">
                <a:buNone/>
              </a:pPr>
              <a:r>
                <a:rPr lang="sl-SI" sz="700" b="1" dirty="0">
                  <a:solidFill>
                    <a:schemeClr val="bg1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0699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E86118-0320-9A59-21E0-000979ABCF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427" y="4611555"/>
            <a:ext cx="4843464" cy="5294445"/>
            <a:chOff x="-28577" y="4611555"/>
            <a:chExt cx="4843464" cy="5294445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809F110E-D728-155E-B796-297214B7EE0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E5961CA9-DE29-B48C-9EE8-CFD2776F3F8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083178-3861-84FE-49FB-F9D0A4EEA628}"/>
              </a:ext>
            </a:extLst>
          </p:cNvPr>
          <p:cNvGrpSpPr/>
          <p:nvPr/>
        </p:nvGrpSpPr>
        <p:grpSpPr>
          <a:xfrm rot="10800000">
            <a:off x="2014536" y="0"/>
            <a:ext cx="4843464" cy="5294445"/>
            <a:chOff x="-28577" y="4611555"/>
            <a:chExt cx="4843464" cy="5294445"/>
          </a:xfrm>
        </p:grpSpPr>
        <p:pic>
          <p:nvPicPr>
            <p:cNvPr id="10" name="Image 1" descr=" ">
              <a:extLst>
                <a:ext uri="{FF2B5EF4-FFF2-40B4-BE49-F238E27FC236}">
                  <a16:creationId xmlns:a16="http://schemas.microsoft.com/office/drawing/2014/main" id="{EC3601EB-0753-BE1B-BFE2-B765DD928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0642C624-A467-52EA-CBC6-F64D6FD63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545EBC7D-75B1-966A-341A-C969270BC25D}"/>
              </a:ext>
            </a:extLst>
          </p:cNvPr>
          <p:cNvSpPr txBox="1"/>
          <p:nvPr/>
        </p:nvSpPr>
        <p:spPr>
          <a:xfrm>
            <a:off x="192390" y="753928"/>
            <a:ext cx="6385280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b="1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Dejavniki, ki vplivajo na </a:t>
            </a:r>
            <a:r>
              <a:rPr lang="sl-SI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oceno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FF3AD093-DC93-CC81-994F-1A3D1CD850E2}"/>
              </a:ext>
            </a:extLst>
          </p:cNvPr>
          <p:cNvSpPr txBox="1">
            <a:spLocks/>
          </p:cNvSpPr>
          <p:nvPr/>
        </p:nvSpPr>
        <p:spPr>
          <a:xfrm>
            <a:off x="-5427" y="9406482"/>
            <a:ext cx="6863427" cy="499517"/>
          </a:xfrm>
          <a:prstGeom prst="roundRect">
            <a:avLst>
              <a:gd name="adj" fmla="val 0"/>
            </a:avLst>
          </a:prstGeom>
          <a:solidFill>
            <a:srgbClr val="00A19C"/>
          </a:solidFill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050" b="1" i="0" u="none" strike="noStrike" cap="none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Za več informacij se obrnite na naše svetovalce.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F5239F-24A9-37A7-DE62-D1C0BA6D5270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40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40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74B0327-F4D0-7E2E-DF98-BDEA21FF8423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815AB2A-A64D-164E-2D31-DD482AB469F3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B9CDDB50-2902-A57E-9589-D191B9F77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6" y="19023"/>
            <a:ext cx="1686720" cy="761048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C16A8DBD-779E-A48A-0FFE-05A265FFD5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66271" y="825822"/>
            <a:ext cx="4561612" cy="4494658"/>
            <a:chOff x="328369" y="1645943"/>
            <a:chExt cx="8781791" cy="8652895"/>
          </a:xfrm>
        </p:grpSpPr>
        <p:pic>
          <p:nvPicPr>
            <p:cNvPr id="87" name="Image 3" descr="preencoded.png">
              <a:extLst>
                <a:ext uri="{FF2B5EF4-FFF2-40B4-BE49-F238E27FC236}">
                  <a16:creationId xmlns:a16="http://schemas.microsoft.com/office/drawing/2014/main" id="{55ACF117-B03D-C933-9BE4-29B71CE515E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8369" y="1645943"/>
              <a:ext cx="8781791" cy="8652895"/>
            </a:xfrm>
            <a:prstGeom prst="rect">
              <a:avLst/>
            </a:prstGeom>
          </p:spPr>
        </p:pic>
        <p:sp>
          <p:nvSpPr>
            <p:cNvPr id="89" name="Text 4">
              <a:extLst>
                <a:ext uri="{FF2B5EF4-FFF2-40B4-BE49-F238E27FC236}">
                  <a16:creationId xmlns:a16="http://schemas.microsoft.com/office/drawing/2014/main" id="{1F48E98F-4F84-CD48-DBE4-4AE78C7AEB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42678" y="5800032"/>
              <a:ext cx="1333498" cy="552451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ctr">
                <a:buNone/>
              </a:pPr>
              <a:r>
                <a:rPr lang="sl-SI" sz="900" b="1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Dejavniki</a:t>
              </a:r>
              <a:br>
                <a:rPr lang="sl-SI" sz="900" b="1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</a:br>
              <a:r>
                <a:rPr lang="sl-SI" sz="900" b="1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COFACE</a:t>
              </a:r>
            </a:p>
          </p:txBody>
        </p:sp>
        <p:sp>
          <p:nvSpPr>
            <p:cNvPr id="90" name="Text 5">
              <a:extLst>
                <a:ext uri="{FF2B5EF4-FFF2-40B4-BE49-F238E27FC236}">
                  <a16:creationId xmlns:a16="http://schemas.microsoft.com/office/drawing/2014/main" id="{8B256E1E-802D-2115-AFA1-CD8B81B261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09900" y="3888367"/>
              <a:ext cx="1413858" cy="514350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r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Matični podatki podjetja</a:t>
              </a:r>
            </a:p>
          </p:txBody>
        </p:sp>
        <p:sp>
          <p:nvSpPr>
            <p:cNvPr id="91" name="Text 6">
              <a:extLst>
                <a:ext uri="{FF2B5EF4-FFF2-40B4-BE49-F238E27FC236}">
                  <a16:creationId xmlns:a16="http://schemas.microsoft.com/office/drawing/2014/main" id="{6B8C3FB2-21C3-280F-4A3D-61C24A9B0C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56612" y="3888367"/>
              <a:ext cx="1413858" cy="514350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l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Analiza</a:t>
              </a:r>
              <a:b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</a:b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trendov</a:t>
              </a:r>
            </a:p>
          </p:txBody>
        </p:sp>
        <p:sp>
          <p:nvSpPr>
            <p:cNvPr id="92" name="Text 7">
              <a:extLst>
                <a:ext uri="{FF2B5EF4-FFF2-40B4-BE49-F238E27FC236}">
                  <a16:creationId xmlns:a16="http://schemas.microsoft.com/office/drawing/2014/main" id="{99AED727-7845-82B7-A503-191BC3EF0A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35463" y="4923147"/>
              <a:ext cx="1674436" cy="514349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r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Kakovost finančnega poročanja</a:t>
              </a:r>
            </a:p>
          </p:txBody>
        </p:sp>
        <p:sp>
          <p:nvSpPr>
            <p:cNvPr id="93" name="Text 8">
              <a:extLst>
                <a:ext uri="{FF2B5EF4-FFF2-40B4-BE49-F238E27FC236}">
                  <a16:creationId xmlns:a16="http://schemas.microsoft.com/office/drawing/2014/main" id="{E63CF4E9-4D6F-356B-4353-24E1054EC7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90907" y="5173725"/>
              <a:ext cx="1544169" cy="607551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l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Makroprilagoditve</a:t>
              </a:r>
            </a:p>
          </p:txBody>
        </p:sp>
        <p:sp>
          <p:nvSpPr>
            <p:cNvPr id="94" name="Text 9">
              <a:extLst>
                <a:ext uri="{FF2B5EF4-FFF2-40B4-BE49-F238E27FC236}">
                  <a16:creationId xmlns:a16="http://schemas.microsoft.com/office/drawing/2014/main" id="{B501DEF3-042F-A4C9-4737-19F900CA4F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99492" y="6644124"/>
              <a:ext cx="1658650" cy="514350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r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Vpliv matičnega podjetja</a:t>
              </a:r>
            </a:p>
          </p:txBody>
        </p:sp>
        <p:sp>
          <p:nvSpPr>
            <p:cNvPr id="95" name="Text 10">
              <a:extLst>
                <a:ext uri="{FF2B5EF4-FFF2-40B4-BE49-F238E27FC236}">
                  <a16:creationId xmlns:a16="http://schemas.microsoft.com/office/drawing/2014/main" id="{02D416E1-26F5-BFEE-ED6E-7BD4789BFA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18616" y="6644125"/>
              <a:ext cx="1413858" cy="514350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l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Vodstveni vpogled</a:t>
              </a:r>
            </a:p>
          </p:txBody>
        </p:sp>
        <p:sp>
          <p:nvSpPr>
            <p:cNvPr id="96" name="Text 11">
              <a:extLst>
                <a:ext uri="{FF2B5EF4-FFF2-40B4-BE49-F238E27FC236}">
                  <a16:creationId xmlns:a16="http://schemas.microsoft.com/office/drawing/2014/main" id="{A7843C16-485F-0259-E3B6-569255C422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29550" y="7971040"/>
              <a:ext cx="1413858" cy="514349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r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Plačilna zgodovina</a:t>
              </a:r>
            </a:p>
          </p:txBody>
        </p:sp>
        <p:sp>
          <p:nvSpPr>
            <p:cNvPr id="97" name="Text 12">
              <a:extLst>
                <a:ext uri="{FF2B5EF4-FFF2-40B4-BE49-F238E27FC236}">
                  <a16:creationId xmlns:a16="http://schemas.microsoft.com/office/drawing/2014/main" id="{68AD2CEA-6F82-AE6D-1BA4-9A4EAFC8D1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56612" y="7947993"/>
              <a:ext cx="1681035" cy="607626"/>
            </a:xfrm>
            <a:prstGeom prst="rect">
              <a:avLst/>
            </a:prstGeom>
            <a:noFill/>
          </p:spPr>
          <p:txBody>
            <a:bodyPr wrap="square" lIns="0" tIns="0" rIns="0" bIns="0" rtlCol="0" anchor="t"/>
            <a:lstStyle>
              <a:defPPr/>
            </a:lstStyle>
            <a:p>
              <a:pPr marL="0" indent="0" algn="l">
                <a:buNone/>
              </a:pPr>
              <a:r>
                <a:rPr lang="sl-SI" sz="900" dirty="0">
                  <a:solidFill>
                    <a:srgbClr val="03365F"/>
                  </a:solidFill>
                  <a:latin typeface="Montserrat" panose="00000500000000000000" pitchFamily="2" charset="0"/>
                  <a:ea typeface="Arial Bold" pitchFamily="34" charset="-122"/>
                  <a:cs typeface="Arial Bold" pitchFamily="34" charset="-120"/>
                </a:rPr>
                <a:t>Informacije o upravljanju</a:t>
              </a:r>
            </a:p>
          </p:txBody>
        </p:sp>
      </p:grpSp>
      <p:sp>
        <p:nvSpPr>
          <p:cNvPr id="101" name="Espace réservé du texte 7">
            <a:extLst>
              <a:ext uri="{FF2B5EF4-FFF2-40B4-BE49-F238E27FC236}">
                <a16:creationId xmlns:a16="http://schemas.microsoft.com/office/drawing/2014/main" id="{18B259E4-FAD0-F981-5D89-7A384E65DDE9}"/>
              </a:ext>
            </a:extLst>
          </p:cNvPr>
          <p:cNvSpPr txBox="1">
            <a:spLocks/>
          </p:cNvSpPr>
          <p:nvPr/>
        </p:nvSpPr>
        <p:spPr>
          <a:xfrm>
            <a:off x="3969946" y="1220858"/>
            <a:ext cx="3192451" cy="1352249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sl-SI" sz="1100" b="1" dirty="0">
                <a:solidFill>
                  <a:srgbClr val="1C355E"/>
                </a:solidFill>
                <a:latin typeface="Montserrat"/>
              </a:rPr>
              <a:t>Dejavniki, pridobljeni od ponudnikov informacij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Finančni pregled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Negativni dogodki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Sodni postopki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Stečajni status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Medijska pokritost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Sodelovanje z upniki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Zahtevki sodiščem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Stabilnost vodstva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Spremembe poročanja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Posli v zvezi z lastništvom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Drugi upoštevni finančni in pravni dogodki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tabLst/>
              <a:defRPr/>
            </a:pPr>
            <a:endParaRPr kumimoji="0" lang="en-GB" sz="1100" b="0" i="0" u="none" strike="noStrike" kern="1200" cap="none" spc="0" normalizeH="0" noProof="0" dirty="0">
              <a:ln>
                <a:noFill/>
              </a:ln>
              <a:solidFill>
                <a:srgbClr val="1C355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AAC9244C-DDCC-7F39-8894-C92704F8CA91}"/>
              </a:ext>
            </a:extLst>
          </p:cNvPr>
          <p:cNvSpPr txBox="1"/>
          <p:nvPr/>
        </p:nvSpPr>
        <p:spPr>
          <a:xfrm>
            <a:off x="309991" y="5189676"/>
            <a:ext cx="3731247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b="1" dirty="0">
                <a:solidFill>
                  <a:srgbClr val="0B355D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 izdelamo </a:t>
            </a:r>
            <a:r>
              <a:rPr lang="sl-SI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oceno DRA?</a:t>
            </a:r>
          </a:p>
        </p:txBody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E10B867B-00E5-F704-7331-650D74C121B6}"/>
              </a:ext>
            </a:extLst>
          </p:cNvPr>
          <p:cNvSpPr/>
          <p:nvPr/>
        </p:nvSpPr>
        <p:spPr>
          <a:xfrm>
            <a:off x="1761887" y="6922791"/>
            <a:ext cx="3336994" cy="16714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1" h="21600" extrusionOk="0">
                <a:moveTo>
                  <a:pt x="20875" y="21600"/>
                </a:moveTo>
                <a:lnTo>
                  <a:pt x="685" y="21600"/>
                </a:lnTo>
                <a:cubicBezTo>
                  <a:pt x="300" y="21600"/>
                  <a:pt x="-20" y="20916"/>
                  <a:pt x="1" y="20146"/>
                </a:cubicBezTo>
                <a:cubicBezTo>
                  <a:pt x="365" y="8897"/>
                  <a:pt x="5043" y="0"/>
                  <a:pt x="10769" y="0"/>
                </a:cubicBezTo>
                <a:cubicBezTo>
                  <a:pt x="16495" y="0"/>
                  <a:pt x="21153" y="8897"/>
                  <a:pt x="21537" y="20146"/>
                </a:cubicBezTo>
                <a:cubicBezTo>
                  <a:pt x="21580" y="20958"/>
                  <a:pt x="21281" y="21600"/>
                  <a:pt x="20875" y="216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877B1EEC-C2E5-241A-6FA9-151C7832EF40}"/>
              </a:ext>
            </a:extLst>
          </p:cNvPr>
          <p:cNvSpPr txBox="1"/>
          <p:nvPr/>
        </p:nvSpPr>
        <p:spPr>
          <a:xfrm>
            <a:off x="2560246" y="7706379"/>
            <a:ext cx="1804796" cy="707886"/>
          </a:xfrm>
          <a:prstGeom prst="rect">
            <a:avLst/>
          </a:prstGeom>
          <a:noFill/>
        </p:spPr>
        <p:txBody>
          <a:bodyPr wrap="square" lIns="0" tIns="45720" rIns="0" bIns="4572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sz="1100" b="1" noProof="1">
                <a:solidFill>
                  <a:schemeClr val="tx2"/>
                </a:solidFill>
                <a:latin typeface="Montserrat"/>
              </a:rPr>
              <a:t>Ocena DRA </a:t>
            </a:r>
            <a:r>
              <a:rPr lang="sl-SI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Kalinga" panose="020B0502040204020203" pitchFamily="34" charset="0"/>
              </a:rPr>
              <a:t>–</a:t>
            </a:r>
            <a:r>
              <a:rPr lang="sl-SI" sz="1100" b="1" noProof="1">
                <a:solidFill>
                  <a:schemeClr val="tx2"/>
                </a:solidFill>
                <a:latin typeface="Montserrat"/>
              </a:rPr>
              <a:t> ​</a:t>
            </a:r>
          </a:p>
          <a:p>
            <a:pPr algn="ctr"/>
            <a:r>
              <a:rPr lang="sl-SI" sz="1100" b="1" noProof="1">
                <a:solidFill>
                  <a:schemeClr val="tx2"/>
                </a:solidFill>
                <a:latin typeface="Montserrat"/>
              </a:rPr>
              <a:t>vaša prednost pri napovedih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565091BE-54D3-DD88-47A6-CEF6E1F4397C}"/>
              </a:ext>
            </a:extLst>
          </p:cNvPr>
          <p:cNvSpPr/>
          <p:nvPr/>
        </p:nvSpPr>
        <p:spPr>
          <a:xfrm>
            <a:off x="5202136" y="7741018"/>
            <a:ext cx="569336" cy="9002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7" h="21600" extrusionOk="0">
                <a:moveTo>
                  <a:pt x="17730" y="17868"/>
                </a:moveTo>
                <a:cubicBezTo>
                  <a:pt x="17730" y="18185"/>
                  <a:pt x="17854" y="18582"/>
                  <a:pt x="17854" y="18900"/>
                </a:cubicBezTo>
                <a:cubicBezTo>
                  <a:pt x="17979" y="20329"/>
                  <a:pt x="16231" y="21600"/>
                  <a:pt x="13859" y="21600"/>
                </a:cubicBezTo>
                <a:lnTo>
                  <a:pt x="13484" y="21600"/>
                </a:lnTo>
                <a:cubicBezTo>
                  <a:pt x="11362" y="21600"/>
                  <a:pt x="9614" y="20568"/>
                  <a:pt x="9614" y="19218"/>
                </a:cubicBezTo>
                <a:cubicBezTo>
                  <a:pt x="9614" y="19218"/>
                  <a:pt x="9614" y="19218"/>
                  <a:pt x="9614" y="19218"/>
                </a:cubicBezTo>
                <a:cubicBezTo>
                  <a:pt x="9988" y="19218"/>
                  <a:pt x="10363" y="19218"/>
                  <a:pt x="10738" y="19218"/>
                </a:cubicBezTo>
                <a:cubicBezTo>
                  <a:pt x="13360" y="19218"/>
                  <a:pt x="15732" y="18741"/>
                  <a:pt x="17730" y="17868"/>
                </a:cubicBezTo>
                <a:close/>
                <a:moveTo>
                  <a:pt x="10738" y="3574"/>
                </a:moveTo>
                <a:cubicBezTo>
                  <a:pt x="11487" y="3574"/>
                  <a:pt x="12361" y="3653"/>
                  <a:pt x="13110" y="3732"/>
                </a:cubicBezTo>
                <a:cubicBezTo>
                  <a:pt x="12361" y="2462"/>
                  <a:pt x="11612" y="1191"/>
                  <a:pt x="10738" y="0"/>
                </a:cubicBezTo>
                <a:lnTo>
                  <a:pt x="8116" y="3097"/>
                </a:lnTo>
                <a:lnTo>
                  <a:pt x="3371" y="2303"/>
                </a:lnTo>
                <a:cubicBezTo>
                  <a:pt x="3871" y="3018"/>
                  <a:pt x="4370" y="3812"/>
                  <a:pt x="4869" y="4606"/>
                </a:cubicBezTo>
                <a:cubicBezTo>
                  <a:pt x="6617" y="3971"/>
                  <a:pt x="8615" y="3574"/>
                  <a:pt x="10738" y="3574"/>
                </a:cubicBezTo>
                <a:close/>
                <a:moveTo>
                  <a:pt x="10738" y="4526"/>
                </a:moveTo>
                <a:cubicBezTo>
                  <a:pt x="4744" y="4526"/>
                  <a:pt x="0" y="7624"/>
                  <a:pt x="0" y="11356"/>
                </a:cubicBezTo>
                <a:cubicBezTo>
                  <a:pt x="0" y="15168"/>
                  <a:pt x="4869" y="18185"/>
                  <a:pt x="10738" y="18185"/>
                </a:cubicBezTo>
                <a:cubicBezTo>
                  <a:pt x="16606" y="18185"/>
                  <a:pt x="21475" y="15088"/>
                  <a:pt x="21475" y="11356"/>
                </a:cubicBezTo>
                <a:cubicBezTo>
                  <a:pt x="21600" y="7624"/>
                  <a:pt x="16731" y="4526"/>
                  <a:pt x="10738" y="4526"/>
                </a:cubicBezTo>
                <a:close/>
              </a:path>
            </a:pathLst>
          </a:custGeom>
          <a:solidFill>
            <a:srgbClr val="6CDBD6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057278D5-1B03-5F5B-4BE1-70EE18166B7C}"/>
              </a:ext>
            </a:extLst>
          </p:cNvPr>
          <p:cNvSpPr/>
          <p:nvPr/>
        </p:nvSpPr>
        <p:spPr>
          <a:xfrm>
            <a:off x="4852545" y="7019083"/>
            <a:ext cx="625539" cy="8208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4616"/>
                </a:moveTo>
                <a:lnTo>
                  <a:pt x="4686" y="3658"/>
                </a:lnTo>
                <a:lnTo>
                  <a:pt x="4571" y="0"/>
                </a:lnTo>
                <a:cubicBezTo>
                  <a:pt x="6057" y="1132"/>
                  <a:pt x="7543" y="2265"/>
                  <a:pt x="8914" y="3484"/>
                </a:cubicBezTo>
                <a:cubicBezTo>
                  <a:pt x="6286" y="3832"/>
                  <a:pt x="3886" y="4877"/>
                  <a:pt x="2171" y="6358"/>
                </a:cubicBezTo>
                <a:cubicBezTo>
                  <a:pt x="1486" y="5748"/>
                  <a:pt x="800" y="5226"/>
                  <a:pt x="0" y="4616"/>
                </a:cubicBezTo>
                <a:close/>
                <a:moveTo>
                  <a:pt x="20343" y="16374"/>
                </a:moveTo>
                <a:cubicBezTo>
                  <a:pt x="18971" y="18116"/>
                  <a:pt x="16914" y="19423"/>
                  <a:pt x="14400" y="20032"/>
                </a:cubicBezTo>
                <a:cubicBezTo>
                  <a:pt x="14514" y="20294"/>
                  <a:pt x="14743" y="20555"/>
                  <a:pt x="14857" y="20729"/>
                </a:cubicBezTo>
                <a:lnTo>
                  <a:pt x="19200" y="21600"/>
                </a:lnTo>
                <a:lnTo>
                  <a:pt x="21600" y="18203"/>
                </a:lnTo>
                <a:cubicBezTo>
                  <a:pt x="21143" y="17681"/>
                  <a:pt x="20800" y="16984"/>
                  <a:pt x="20343" y="16374"/>
                </a:cubicBezTo>
                <a:close/>
                <a:moveTo>
                  <a:pt x="20686" y="11932"/>
                </a:moveTo>
                <a:cubicBezTo>
                  <a:pt x="20686" y="7752"/>
                  <a:pt x="16229" y="4442"/>
                  <a:pt x="10857" y="4442"/>
                </a:cubicBezTo>
                <a:cubicBezTo>
                  <a:pt x="5486" y="4442"/>
                  <a:pt x="1029" y="7839"/>
                  <a:pt x="1029" y="11932"/>
                </a:cubicBezTo>
                <a:cubicBezTo>
                  <a:pt x="1029" y="16026"/>
                  <a:pt x="5486" y="19423"/>
                  <a:pt x="10857" y="19423"/>
                </a:cubicBezTo>
                <a:cubicBezTo>
                  <a:pt x="16229" y="19423"/>
                  <a:pt x="20686" y="16113"/>
                  <a:pt x="20686" y="11932"/>
                </a:cubicBezTo>
                <a:close/>
              </a:path>
            </a:pathLst>
          </a:custGeom>
          <a:solidFill>
            <a:srgbClr val="00A19C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72E2C868-C779-27FA-A5B5-FC5E41370C49}"/>
              </a:ext>
            </a:extLst>
          </p:cNvPr>
          <p:cNvSpPr/>
          <p:nvPr/>
        </p:nvSpPr>
        <p:spPr>
          <a:xfrm>
            <a:off x="4188528" y="6543313"/>
            <a:ext cx="774479" cy="6288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349"/>
                </a:moveTo>
                <a:lnTo>
                  <a:pt x="18000" y="21600"/>
                </a:lnTo>
                <a:cubicBezTo>
                  <a:pt x="17723" y="21259"/>
                  <a:pt x="17354" y="20918"/>
                  <a:pt x="17077" y="20577"/>
                </a:cubicBezTo>
                <a:cubicBezTo>
                  <a:pt x="18738" y="18985"/>
                  <a:pt x="19846" y="16712"/>
                  <a:pt x="20308" y="14097"/>
                </a:cubicBezTo>
                <a:cubicBezTo>
                  <a:pt x="20677" y="14552"/>
                  <a:pt x="21138" y="15006"/>
                  <a:pt x="21508" y="15461"/>
                </a:cubicBezTo>
                <a:lnTo>
                  <a:pt x="21600" y="20349"/>
                </a:lnTo>
                <a:close/>
                <a:moveTo>
                  <a:pt x="6277" y="2501"/>
                </a:moveTo>
                <a:cubicBezTo>
                  <a:pt x="4708" y="1592"/>
                  <a:pt x="3138" y="682"/>
                  <a:pt x="1569" y="0"/>
                </a:cubicBezTo>
                <a:lnTo>
                  <a:pt x="2954" y="4888"/>
                </a:lnTo>
                <a:lnTo>
                  <a:pt x="0" y="7276"/>
                </a:lnTo>
                <a:cubicBezTo>
                  <a:pt x="923" y="7731"/>
                  <a:pt x="1754" y="8185"/>
                  <a:pt x="2677" y="8754"/>
                </a:cubicBezTo>
                <a:cubicBezTo>
                  <a:pt x="3323" y="6139"/>
                  <a:pt x="4523" y="3979"/>
                  <a:pt x="6277" y="2501"/>
                </a:cubicBezTo>
                <a:close/>
                <a:moveTo>
                  <a:pt x="11446" y="1933"/>
                </a:moveTo>
                <a:cubicBezTo>
                  <a:pt x="7015" y="1933"/>
                  <a:pt x="3508" y="6366"/>
                  <a:pt x="3508" y="11709"/>
                </a:cubicBezTo>
                <a:cubicBezTo>
                  <a:pt x="3508" y="17166"/>
                  <a:pt x="7108" y="21486"/>
                  <a:pt x="11446" y="21486"/>
                </a:cubicBezTo>
                <a:cubicBezTo>
                  <a:pt x="15785" y="21486"/>
                  <a:pt x="19385" y="17053"/>
                  <a:pt x="19385" y="11709"/>
                </a:cubicBezTo>
                <a:cubicBezTo>
                  <a:pt x="19385" y="6366"/>
                  <a:pt x="15785" y="1933"/>
                  <a:pt x="11446" y="1933"/>
                </a:cubicBezTo>
                <a:close/>
              </a:path>
            </a:pathLst>
          </a:custGeom>
          <a:solidFill>
            <a:srgbClr val="5FD1E0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1AF5559D-BE71-A2F9-73AD-7EFB212B67A9}"/>
              </a:ext>
            </a:extLst>
          </p:cNvPr>
          <p:cNvSpPr/>
          <p:nvPr/>
        </p:nvSpPr>
        <p:spPr>
          <a:xfrm>
            <a:off x="3375579" y="6272328"/>
            <a:ext cx="877075" cy="569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179" y="10800"/>
                </a:moveTo>
                <a:cubicBezTo>
                  <a:pt x="3179" y="11428"/>
                  <a:pt x="3260" y="12056"/>
                  <a:pt x="3260" y="12684"/>
                </a:cubicBezTo>
                <a:cubicBezTo>
                  <a:pt x="2527" y="12684"/>
                  <a:pt x="1793" y="12558"/>
                  <a:pt x="978" y="12558"/>
                </a:cubicBezTo>
                <a:cubicBezTo>
                  <a:pt x="897" y="12558"/>
                  <a:pt x="897" y="12558"/>
                  <a:pt x="815" y="12558"/>
                </a:cubicBezTo>
                <a:lnTo>
                  <a:pt x="2527" y="8665"/>
                </a:lnTo>
                <a:lnTo>
                  <a:pt x="0" y="4395"/>
                </a:lnTo>
                <a:cubicBezTo>
                  <a:pt x="326" y="4395"/>
                  <a:pt x="652" y="4395"/>
                  <a:pt x="978" y="4395"/>
                </a:cubicBezTo>
                <a:cubicBezTo>
                  <a:pt x="2038" y="4395"/>
                  <a:pt x="3179" y="4395"/>
                  <a:pt x="4239" y="4521"/>
                </a:cubicBezTo>
                <a:cubicBezTo>
                  <a:pt x="3586" y="6405"/>
                  <a:pt x="3179" y="8540"/>
                  <a:pt x="3179" y="10800"/>
                </a:cubicBezTo>
                <a:close/>
                <a:moveTo>
                  <a:pt x="20296" y="9670"/>
                </a:moveTo>
                <a:cubicBezTo>
                  <a:pt x="19888" y="9419"/>
                  <a:pt x="19562" y="9293"/>
                  <a:pt x="19155" y="9042"/>
                </a:cubicBezTo>
                <a:cubicBezTo>
                  <a:pt x="19236" y="9544"/>
                  <a:pt x="19236" y="10172"/>
                  <a:pt x="19236" y="10800"/>
                </a:cubicBezTo>
                <a:cubicBezTo>
                  <a:pt x="19236" y="13186"/>
                  <a:pt x="18829" y="15321"/>
                  <a:pt x="18095" y="17205"/>
                </a:cubicBezTo>
                <a:cubicBezTo>
                  <a:pt x="18421" y="17330"/>
                  <a:pt x="18747" y="17581"/>
                  <a:pt x="18992" y="17707"/>
                </a:cubicBezTo>
                <a:lnTo>
                  <a:pt x="21600" y="15070"/>
                </a:lnTo>
                <a:lnTo>
                  <a:pt x="20296" y="9670"/>
                </a:lnTo>
                <a:close/>
                <a:moveTo>
                  <a:pt x="11248" y="0"/>
                </a:moveTo>
                <a:cubicBezTo>
                  <a:pt x="7336" y="0"/>
                  <a:pt x="4239" y="4898"/>
                  <a:pt x="4239" y="10800"/>
                </a:cubicBezTo>
                <a:cubicBezTo>
                  <a:pt x="4239" y="16702"/>
                  <a:pt x="7417" y="21600"/>
                  <a:pt x="11248" y="21600"/>
                </a:cubicBezTo>
                <a:cubicBezTo>
                  <a:pt x="15079" y="21600"/>
                  <a:pt x="18258" y="16702"/>
                  <a:pt x="18258" y="10800"/>
                </a:cubicBezTo>
                <a:cubicBezTo>
                  <a:pt x="18258" y="4898"/>
                  <a:pt x="15079" y="0"/>
                  <a:pt x="11248" y="0"/>
                </a:cubicBezTo>
                <a:close/>
              </a:path>
            </a:pathLst>
          </a:custGeom>
          <a:solidFill>
            <a:srgbClr val="E81F76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80E73E94-1AB1-5120-B8FD-9A2927779AF2}"/>
              </a:ext>
            </a:extLst>
          </p:cNvPr>
          <p:cNvSpPr/>
          <p:nvPr/>
        </p:nvSpPr>
        <p:spPr>
          <a:xfrm>
            <a:off x="2523321" y="6272328"/>
            <a:ext cx="926730" cy="569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791"/>
                </a:moveTo>
                <a:lnTo>
                  <a:pt x="19980" y="12558"/>
                </a:lnTo>
                <a:cubicBezTo>
                  <a:pt x="19671" y="12558"/>
                  <a:pt x="19286" y="12558"/>
                  <a:pt x="18977" y="12558"/>
                </a:cubicBezTo>
                <a:cubicBezTo>
                  <a:pt x="19054" y="11930"/>
                  <a:pt x="19054" y="11302"/>
                  <a:pt x="19054" y="10674"/>
                </a:cubicBezTo>
                <a:cubicBezTo>
                  <a:pt x="19054" y="8414"/>
                  <a:pt x="18669" y="6279"/>
                  <a:pt x="17974" y="4395"/>
                </a:cubicBezTo>
                <a:cubicBezTo>
                  <a:pt x="18360" y="4395"/>
                  <a:pt x="18746" y="4395"/>
                  <a:pt x="19131" y="4270"/>
                </a:cubicBezTo>
                <a:lnTo>
                  <a:pt x="21600" y="8791"/>
                </a:lnTo>
                <a:close/>
                <a:moveTo>
                  <a:pt x="3934" y="8916"/>
                </a:moveTo>
                <a:cubicBezTo>
                  <a:pt x="2623" y="9670"/>
                  <a:pt x="1234" y="10549"/>
                  <a:pt x="0" y="11428"/>
                </a:cubicBezTo>
                <a:lnTo>
                  <a:pt x="3163" y="13814"/>
                </a:lnTo>
                <a:lnTo>
                  <a:pt x="2623" y="18586"/>
                </a:lnTo>
                <a:cubicBezTo>
                  <a:pt x="3394" y="18084"/>
                  <a:pt x="4166" y="17581"/>
                  <a:pt x="5014" y="17079"/>
                </a:cubicBezTo>
                <a:cubicBezTo>
                  <a:pt x="4320" y="15195"/>
                  <a:pt x="3934" y="13060"/>
                  <a:pt x="3934" y="10800"/>
                </a:cubicBezTo>
                <a:cubicBezTo>
                  <a:pt x="3857" y="10172"/>
                  <a:pt x="3934" y="9544"/>
                  <a:pt x="3934" y="8916"/>
                </a:cubicBezTo>
                <a:close/>
                <a:moveTo>
                  <a:pt x="11494" y="0"/>
                </a:moveTo>
                <a:cubicBezTo>
                  <a:pt x="7791" y="0"/>
                  <a:pt x="4860" y="4898"/>
                  <a:pt x="4860" y="10800"/>
                </a:cubicBezTo>
                <a:cubicBezTo>
                  <a:pt x="4860" y="16702"/>
                  <a:pt x="7869" y="21600"/>
                  <a:pt x="11494" y="21600"/>
                </a:cubicBezTo>
                <a:cubicBezTo>
                  <a:pt x="15120" y="21600"/>
                  <a:pt x="18129" y="16702"/>
                  <a:pt x="18129" y="10800"/>
                </a:cubicBezTo>
                <a:cubicBezTo>
                  <a:pt x="18129" y="4898"/>
                  <a:pt x="15120" y="0"/>
                  <a:pt x="11494" y="0"/>
                </a:cubicBezTo>
                <a:close/>
              </a:path>
            </a:pathLst>
          </a:custGeom>
          <a:solidFill>
            <a:srgbClr val="3BD4AE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8D06D6AE-45CB-D496-B29F-FFFC6C66921A}"/>
              </a:ext>
            </a:extLst>
          </p:cNvPr>
          <p:cNvSpPr/>
          <p:nvPr/>
        </p:nvSpPr>
        <p:spPr>
          <a:xfrm>
            <a:off x="1813797" y="6582615"/>
            <a:ext cx="824125" cy="625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57"/>
                </a:moveTo>
                <a:lnTo>
                  <a:pt x="20993" y="6400"/>
                </a:lnTo>
                <a:cubicBezTo>
                  <a:pt x="20646" y="6629"/>
                  <a:pt x="20299" y="6857"/>
                  <a:pt x="19865" y="7086"/>
                </a:cubicBezTo>
                <a:cubicBezTo>
                  <a:pt x="19345" y="4571"/>
                  <a:pt x="18130" y="2400"/>
                  <a:pt x="16482" y="914"/>
                </a:cubicBezTo>
                <a:cubicBezTo>
                  <a:pt x="17002" y="571"/>
                  <a:pt x="17436" y="229"/>
                  <a:pt x="17957" y="0"/>
                </a:cubicBezTo>
                <a:lnTo>
                  <a:pt x="21600" y="2057"/>
                </a:lnTo>
                <a:close/>
                <a:moveTo>
                  <a:pt x="3296" y="12457"/>
                </a:moveTo>
                <a:cubicBezTo>
                  <a:pt x="2169" y="13829"/>
                  <a:pt x="1041" y="15200"/>
                  <a:pt x="0" y="16571"/>
                </a:cubicBezTo>
                <a:lnTo>
                  <a:pt x="3643" y="16914"/>
                </a:lnTo>
                <a:lnTo>
                  <a:pt x="4251" y="21600"/>
                </a:lnTo>
                <a:cubicBezTo>
                  <a:pt x="4945" y="20686"/>
                  <a:pt x="5639" y="19771"/>
                  <a:pt x="6333" y="18971"/>
                </a:cubicBezTo>
                <a:cubicBezTo>
                  <a:pt x="4858" y="17257"/>
                  <a:pt x="3730" y="14971"/>
                  <a:pt x="3296" y="12457"/>
                </a:cubicBezTo>
                <a:close/>
                <a:moveTo>
                  <a:pt x="11624" y="229"/>
                </a:moveTo>
                <a:cubicBezTo>
                  <a:pt x="7460" y="229"/>
                  <a:pt x="4164" y="4686"/>
                  <a:pt x="4164" y="10057"/>
                </a:cubicBezTo>
                <a:cubicBezTo>
                  <a:pt x="4164" y="15543"/>
                  <a:pt x="7547" y="19886"/>
                  <a:pt x="11624" y="19886"/>
                </a:cubicBezTo>
                <a:cubicBezTo>
                  <a:pt x="15788" y="19886"/>
                  <a:pt x="19084" y="15429"/>
                  <a:pt x="19084" y="10057"/>
                </a:cubicBezTo>
                <a:cubicBezTo>
                  <a:pt x="19171" y="4686"/>
                  <a:pt x="15788" y="229"/>
                  <a:pt x="11624" y="229"/>
                </a:cubicBezTo>
                <a:close/>
              </a:path>
            </a:pathLst>
          </a:custGeom>
          <a:solidFill>
            <a:srgbClr val="6CDBD6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AD525B8A-2A87-36BC-D41C-137123461357}"/>
              </a:ext>
            </a:extLst>
          </p:cNvPr>
          <p:cNvSpPr/>
          <p:nvPr/>
        </p:nvSpPr>
        <p:spPr>
          <a:xfrm>
            <a:off x="1350435" y="7079075"/>
            <a:ext cx="612305" cy="7877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11" y="1452"/>
                </a:moveTo>
                <a:cubicBezTo>
                  <a:pt x="14595" y="998"/>
                  <a:pt x="15178" y="454"/>
                  <a:pt x="15762" y="0"/>
                </a:cubicBezTo>
                <a:lnTo>
                  <a:pt x="20783" y="272"/>
                </a:lnTo>
                <a:lnTo>
                  <a:pt x="21600" y="3903"/>
                </a:lnTo>
                <a:cubicBezTo>
                  <a:pt x="21250" y="4175"/>
                  <a:pt x="21016" y="4447"/>
                  <a:pt x="20666" y="4719"/>
                </a:cubicBezTo>
                <a:cubicBezTo>
                  <a:pt x="18915" y="3086"/>
                  <a:pt x="16579" y="1906"/>
                  <a:pt x="14011" y="1452"/>
                </a:cubicBezTo>
                <a:close/>
                <a:moveTo>
                  <a:pt x="2102" y="15247"/>
                </a:moveTo>
                <a:cubicBezTo>
                  <a:pt x="1401" y="16427"/>
                  <a:pt x="584" y="17607"/>
                  <a:pt x="0" y="18877"/>
                </a:cubicBezTo>
                <a:lnTo>
                  <a:pt x="4554" y="18061"/>
                </a:lnTo>
                <a:lnTo>
                  <a:pt x="6889" y="21600"/>
                </a:lnTo>
                <a:cubicBezTo>
                  <a:pt x="7356" y="20602"/>
                  <a:pt x="7939" y="19694"/>
                  <a:pt x="8523" y="18787"/>
                </a:cubicBezTo>
                <a:cubicBezTo>
                  <a:pt x="5838" y="18242"/>
                  <a:pt x="3619" y="16971"/>
                  <a:pt x="2102" y="15247"/>
                </a:cubicBezTo>
                <a:close/>
                <a:moveTo>
                  <a:pt x="11442" y="2360"/>
                </a:moveTo>
                <a:cubicBezTo>
                  <a:pt x="5838" y="2360"/>
                  <a:pt x="1401" y="5899"/>
                  <a:pt x="1401" y="10165"/>
                </a:cubicBezTo>
                <a:cubicBezTo>
                  <a:pt x="1401" y="14430"/>
                  <a:pt x="5955" y="17970"/>
                  <a:pt x="11442" y="17970"/>
                </a:cubicBezTo>
                <a:cubicBezTo>
                  <a:pt x="17046" y="17970"/>
                  <a:pt x="21483" y="14430"/>
                  <a:pt x="21483" y="10165"/>
                </a:cubicBezTo>
                <a:cubicBezTo>
                  <a:pt x="21483" y="5899"/>
                  <a:pt x="17046" y="2360"/>
                  <a:pt x="11442" y="2360"/>
                </a:cubicBezTo>
                <a:close/>
              </a:path>
            </a:pathLst>
          </a:custGeom>
          <a:solidFill>
            <a:srgbClr val="00A19C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CC679EAD-C96D-E093-F2EE-DCD55E57D5B3}"/>
              </a:ext>
            </a:extLst>
          </p:cNvPr>
          <p:cNvSpPr/>
          <p:nvPr/>
        </p:nvSpPr>
        <p:spPr>
          <a:xfrm>
            <a:off x="1052562" y="7774118"/>
            <a:ext cx="569276" cy="853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9088"/>
                </a:moveTo>
                <a:cubicBezTo>
                  <a:pt x="11428" y="19088"/>
                  <a:pt x="12056" y="19005"/>
                  <a:pt x="12684" y="19005"/>
                </a:cubicBezTo>
                <a:lnTo>
                  <a:pt x="12684" y="19088"/>
                </a:lnTo>
                <a:cubicBezTo>
                  <a:pt x="12558" y="20512"/>
                  <a:pt x="10800" y="21600"/>
                  <a:pt x="8665" y="21600"/>
                </a:cubicBezTo>
                <a:lnTo>
                  <a:pt x="8414" y="21600"/>
                </a:lnTo>
                <a:cubicBezTo>
                  <a:pt x="6153" y="21600"/>
                  <a:pt x="4270" y="20344"/>
                  <a:pt x="4395" y="18837"/>
                </a:cubicBezTo>
                <a:cubicBezTo>
                  <a:pt x="4395" y="18586"/>
                  <a:pt x="4395" y="18251"/>
                  <a:pt x="4521" y="18000"/>
                </a:cubicBezTo>
                <a:cubicBezTo>
                  <a:pt x="6405" y="18670"/>
                  <a:pt x="8540" y="19088"/>
                  <a:pt x="10800" y="19088"/>
                </a:cubicBezTo>
                <a:close/>
                <a:moveTo>
                  <a:pt x="17330" y="3935"/>
                </a:moveTo>
                <a:cubicBezTo>
                  <a:pt x="17456" y="3767"/>
                  <a:pt x="17581" y="3600"/>
                  <a:pt x="17581" y="3349"/>
                </a:cubicBezTo>
                <a:lnTo>
                  <a:pt x="15070" y="0"/>
                </a:lnTo>
                <a:lnTo>
                  <a:pt x="10298" y="753"/>
                </a:lnTo>
                <a:cubicBezTo>
                  <a:pt x="9921" y="1340"/>
                  <a:pt x="9544" y="2009"/>
                  <a:pt x="9293" y="2679"/>
                </a:cubicBezTo>
                <a:cubicBezTo>
                  <a:pt x="9795" y="2679"/>
                  <a:pt x="10298" y="2595"/>
                  <a:pt x="10800" y="2595"/>
                </a:cubicBezTo>
                <a:cubicBezTo>
                  <a:pt x="13186" y="2595"/>
                  <a:pt x="15447" y="3098"/>
                  <a:pt x="17330" y="3935"/>
                </a:cubicBezTo>
                <a:close/>
                <a:moveTo>
                  <a:pt x="10800" y="3600"/>
                </a:moveTo>
                <a:cubicBezTo>
                  <a:pt x="4772" y="3600"/>
                  <a:pt x="0" y="6865"/>
                  <a:pt x="0" y="10800"/>
                </a:cubicBezTo>
                <a:cubicBezTo>
                  <a:pt x="0" y="14819"/>
                  <a:pt x="4898" y="18000"/>
                  <a:pt x="10800" y="18000"/>
                </a:cubicBezTo>
                <a:cubicBezTo>
                  <a:pt x="16702" y="18000"/>
                  <a:pt x="21600" y="14735"/>
                  <a:pt x="21600" y="10800"/>
                </a:cubicBezTo>
                <a:cubicBezTo>
                  <a:pt x="21600" y="6865"/>
                  <a:pt x="16828" y="3600"/>
                  <a:pt x="10800" y="3600"/>
                </a:cubicBezTo>
                <a:close/>
              </a:path>
            </a:pathLst>
          </a:custGeom>
          <a:solidFill>
            <a:srgbClr val="5FD1E0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4006" tIns="14669" rIns="14669" bIns="14669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1100" dirty="0">
              <a:solidFill>
                <a:srgbClr val="0B355D"/>
              </a:solidFill>
              <a:latin typeface="Montserrat" panose="00000500000000000000" pitchFamily="2" charset="0"/>
            </a:endParaRPr>
          </a:p>
        </p:txBody>
      </p:sp>
      <p:pic>
        <p:nvPicPr>
          <p:cNvPr id="22" name="Graphic 12" descr="Brainstorm with solid fill">
            <a:extLst>
              <a:ext uri="{FF2B5EF4-FFF2-40B4-BE49-F238E27FC236}">
                <a16:creationId xmlns:a16="http://schemas.microsoft.com/office/drawing/2014/main" id="{57F8011E-D08C-D845-4B74-A314F0F35D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73998" y="6375676"/>
            <a:ext cx="335273" cy="335273"/>
          </a:xfrm>
          <a:prstGeom prst="rect">
            <a:avLst/>
          </a:prstGeom>
        </p:spPr>
      </p:pic>
      <p:sp>
        <p:nvSpPr>
          <p:cNvPr id="27" name="TextBox 35">
            <a:extLst>
              <a:ext uri="{FF2B5EF4-FFF2-40B4-BE49-F238E27FC236}">
                <a16:creationId xmlns:a16="http://schemas.microsoft.com/office/drawing/2014/main" id="{E6882D36-EDEC-5EFD-745C-7BD765D99E64}"/>
              </a:ext>
            </a:extLst>
          </p:cNvPr>
          <p:cNvSpPr txBox="1"/>
          <p:nvPr/>
        </p:nvSpPr>
        <p:spPr>
          <a:xfrm>
            <a:off x="109543" y="8003950"/>
            <a:ext cx="895785" cy="40011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Zahtevek za oceno DRA</a:t>
            </a:r>
          </a:p>
        </p:txBody>
      </p:sp>
      <p:sp>
        <p:nvSpPr>
          <p:cNvPr id="28" name="TextBox 35">
            <a:extLst>
              <a:ext uri="{FF2B5EF4-FFF2-40B4-BE49-F238E27FC236}">
                <a16:creationId xmlns:a16="http://schemas.microsoft.com/office/drawing/2014/main" id="{2D2C2665-8423-5776-B2A4-F54F8B81FB95}"/>
              </a:ext>
            </a:extLst>
          </p:cNvPr>
          <p:cNvSpPr txBox="1"/>
          <p:nvPr/>
        </p:nvSpPr>
        <p:spPr>
          <a:xfrm>
            <a:off x="5822941" y="8003950"/>
            <a:ext cx="1016934" cy="40011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Odločitev o oceni DRA</a:t>
            </a:r>
          </a:p>
        </p:txBody>
      </p:sp>
      <p:sp>
        <p:nvSpPr>
          <p:cNvPr id="29" name="TextBox 35">
            <a:extLst>
              <a:ext uri="{FF2B5EF4-FFF2-40B4-BE49-F238E27FC236}">
                <a16:creationId xmlns:a16="http://schemas.microsoft.com/office/drawing/2014/main" id="{82401224-F1F0-ADF0-530F-C02DAA3B2028}"/>
              </a:ext>
            </a:extLst>
          </p:cNvPr>
          <p:cNvSpPr txBox="1"/>
          <p:nvPr/>
        </p:nvSpPr>
        <p:spPr>
          <a:xfrm>
            <a:off x="4065151" y="6111578"/>
            <a:ext cx="1706321" cy="25391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Posredovanje analitika tveganj</a:t>
            </a:r>
          </a:p>
        </p:txBody>
      </p:sp>
      <p:sp>
        <p:nvSpPr>
          <p:cNvPr id="30" name="TextBox 35">
            <a:extLst>
              <a:ext uri="{FF2B5EF4-FFF2-40B4-BE49-F238E27FC236}">
                <a16:creationId xmlns:a16="http://schemas.microsoft.com/office/drawing/2014/main" id="{C4B56A1A-7247-9070-3B2E-E18C3C749EC1}"/>
              </a:ext>
            </a:extLst>
          </p:cNvPr>
          <p:cNvSpPr txBox="1"/>
          <p:nvPr/>
        </p:nvSpPr>
        <p:spPr>
          <a:xfrm>
            <a:off x="473038" y="7101653"/>
            <a:ext cx="855766" cy="55399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Potrjevanje informacij o podjetju </a:t>
            </a:r>
          </a:p>
        </p:txBody>
      </p:sp>
      <p:sp>
        <p:nvSpPr>
          <p:cNvPr id="31" name="TextBox 35">
            <a:extLst>
              <a:ext uri="{FF2B5EF4-FFF2-40B4-BE49-F238E27FC236}">
                <a16:creationId xmlns:a16="http://schemas.microsoft.com/office/drawing/2014/main" id="{C4F9139F-DA29-A01A-C73A-5EB70847B2AD}"/>
              </a:ext>
            </a:extLst>
          </p:cNvPr>
          <p:cNvSpPr txBox="1"/>
          <p:nvPr/>
        </p:nvSpPr>
        <p:spPr>
          <a:xfrm>
            <a:off x="973023" y="6523117"/>
            <a:ext cx="1016934" cy="24622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Preverjanje podatkov</a:t>
            </a:r>
          </a:p>
        </p:txBody>
      </p:sp>
      <p:sp>
        <p:nvSpPr>
          <p:cNvPr id="32" name="TextBox 35">
            <a:extLst>
              <a:ext uri="{FF2B5EF4-FFF2-40B4-BE49-F238E27FC236}">
                <a16:creationId xmlns:a16="http://schemas.microsoft.com/office/drawing/2014/main" id="{C171B63B-8472-83A3-D8A5-D377A8AAAEE5}"/>
              </a:ext>
            </a:extLst>
          </p:cNvPr>
          <p:cNvSpPr txBox="1"/>
          <p:nvPr/>
        </p:nvSpPr>
        <p:spPr>
          <a:xfrm>
            <a:off x="1777908" y="6115426"/>
            <a:ext cx="1016934" cy="24622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Preverjanje ocene</a:t>
            </a:r>
          </a:p>
        </p:txBody>
      </p:sp>
      <p:sp>
        <p:nvSpPr>
          <p:cNvPr id="33" name="TextBox 35">
            <a:extLst>
              <a:ext uri="{FF2B5EF4-FFF2-40B4-BE49-F238E27FC236}">
                <a16:creationId xmlns:a16="http://schemas.microsoft.com/office/drawing/2014/main" id="{6D92DC2F-286A-9B59-D334-1A09B0B227F4}"/>
              </a:ext>
            </a:extLst>
          </p:cNvPr>
          <p:cNvSpPr txBox="1"/>
          <p:nvPr/>
        </p:nvSpPr>
        <p:spPr>
          <a:xfrm>
            <a:off x="4916472" y="6523117"/>
            <a:ext cx="1339183" cy="24622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Preverjanje analitikov tveganj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08AD55-7151-C119-9DC6-3516BD38ADCE}"/>
              </a:ext>
            </a:extLst>
          </p:cNvPr>
          <p:cNvSpPr txBox="1"/>
          <p:nvPr/>
        </p:nvSpPr>
        <p:spPr>
          <a:xfrm>
            <a:off x="5527727" y="7101653"/>
            <a:ext cx="1312148" cy="55399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00" noProof="1">
                <a:solidFill>
                  <a:srgbClr val="0B355D"/>
                </a:solidFill>
                <a:latin typeface="Montserrat" panose="00000500000000000000" pitchFamily="2" charset="0"/>
              </a:rPr>
              <a:t>Samodejna/ročna odločitev o oceni DRA</a:t>
            </a:r>
          </a:p>
        </p:txBody>
      </p:sp>
      <p:grpSp>
        <p:nvGrpSpPr>
          <p:cNvPr id="37" name="Google Shape;8746;p68">
            <a:extLst>
              <a:ext uri="{FF2B5EF4-FFF2-40B4-BE49-F238E27FC236}">
                <a16:creationId xmlns:a16="http://schemas.microsoft.com/office/drawing/2014/main" id="{AA75C11D-E700-3F46-5AEA-58A947F22BC3}"/>
              </a:ext>
            </a:extLst>
          </p:cNvPr>
          <p:cNvGrpSpPr>
            <a:grpSpLocks noChangeAspect="1"/>
          </p:cNvGrpSpPr>
          <p:nvPr/>
        </p:nvGrpSpPr>
        <p:grpSpPr>
          <a:xfrm>
            <a:off x="3205562" y="7287670"/>
            <a:ext cx="415327" cy="410924"/>
            <a:chOff x="-1182750" y="3962900"/>
            <a:chExt cx="294575" cy="291450"/>
          </a:xfrm>
          <a:solidFill>
            <a:srgbClr val="FFFFFF"/>
          </a:solidFill>
        </p:grpSpPr>
        <p:sp>
          <p:nvSpPr>
            <p:cNvPr id="39" name="Google Shape;8747;p68">
              <a:extLst>
                <a:ext uri="{FF2B5EF4-FFF2-40B4-BE49-F238E27FC236}">
                  <a16:creationId xmlns:a16="http://schemas.microsoft.com/office/drawing/2014/main" id="{A0EE8A1B-ECF0-45C5-2623-4E1CB73B0D76}"/>
                </a:ext>
              </a:extLst>
            </p:cNvPr>
            <p:cNvSpPr/>
            <p:nvPr/>
          </p:nvSpPr>
          <p:spPr>
            <a:xfrm>
              <a:off x="-1078000" y="40306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0" name="Google Shape;8748;p68">
              <a:extLst>
                <a:ext uri="{FF2B5EF4-FFF2-40B4-BE49-F238E27FC236}">
                  <a16:creationId xmlns:a16="http://schemas.microsoft.com/office/drawing/2014/main" id="{DA9578A8-C08C-BC49-DD5C-9A896411DB0E}"/>
                </a:ext>
              </a:extLst>
            </p:cNvPr>
            <p:cNvSpPr/>
            <p:nvPr/>
          </p:nvSpPr>
          <p:spPr>
            <a:xfrm>
              <a:off x="-1129200" y="40999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1" name="Google Shape;8749;p68">
              <a:extLst>
                <a:ext uri="{FF2B5EF4-FFF2-40B4-BE49-F238E27FC236}">
                  <a16:creationId xmlns:a16="http://schemas.microsoft.com/office/drawing/2014/main" id="{D59A4DA7-0F78-2957-D0D1-E94495DA181A}"/>
                </a:ext>
              </a:extLst>
            </p:cNvPr>
            <p:cNvSpPr/>
            <p:nvPr/>
          </p:nvSpPr>
          <p:spPr>
            <a:xfrm>
              <a:off x="-1009475" y="408185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2" name="Google Shape;8750;p68">
              <a:extLst>
                <a:ext uri="{FF2B5EF4-FFF2-40B4-BE49-F238E27FC236}">
                  <a16:creationId xmlns:a16="http://schemas.microsoft.com/office/drawing/2014/main" id="{38931F93-F941-2363-6297-F84FF94EF99B}"/>
                </a:ext>
              </a:extLst>
            </p:cNvPr>
            <p:cNvSpPr/>
            <p:nvPr/>
          </p:nvSpPr>
          <p:spPr>
            <a:xfrm>
              <a:off x="-1182750" y="4168475"/>
              <a:ext cx="292225" cy="34675"/>
            </a:xfrm>
            <a:custGeom>
              <a:avLst/>
              <a:gdLst/>
              <a:ahLst/>
              <a:cxnLst/>
              <a:rect l="l" t="t" r="r" b="b"/>
              <a:pathLst>
                <a:path w="11689" h="1387" extrusionOk="0">
                  <a:moveTo>
                    <a:pt x="0" y="1"/>
                  </a:moveTo>
                  <a:lnTo>
                    <a:pt x="0" y="347"/>
                  </a:lnTo>
                  <a:lnTo>
                    <a:pt x="63" y="347"/>
                  </a:lnTo>
                  <a:cubicBezTo>
                    <a:pt x="63" y="914"/>
                    <a:pt x="504" y="1387"/>
                    <a:pt x="1071" y="1387"/>
                  </a:cubicBezTo>
                  <a:lnTo>
                    <a:pt x="10680" y="1387"/>
                  </a:lnTo>
                  <a:cubicBezTo>
                    <a:pt x="11247" y="1387"/>
                    <a:pt x="11688" y="914"/>
                    <a:pt x="11688" y="347"/>
                  </a:cubicBezTo>
                  <a:lnTo>
                    <a:pt x="11688" y="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3" name="Google Shape;8751;p68">
              <a:extLst>
                <a:ext uri="{FF2B5EF4-FFF2-40B4-BE49-F238E27FC236}">
                  <a16:creationId xmlns:a16="http://schemas.microsoft.com/office/drawing/2014/main" id="{F937E9C2-FC5A-FE61-87EA-BC17E3332A3D}"/>
                </a:ext>
              </a:extLst>
            </p:cNvPr>
            <p:cNvSpPr/>
            <p:nvPr/>
          </p:nvSpPr>
          <p:spPr>
            <a:xfrm>
              <a:off x="-1117400" y="4220475"/>
              <a:ext cx="161500" cy="33875"/>
            </a:xfrm>
            <a:custGeom>
              <a:avLst/>
              <a:gdLst/>
              <a:ahLst/>
              <a:cxnLst/>
              <a:rect l="l" t="t" r="r" b="b"/>
              <a:pathLst>
                <a:path w="6460" h="1355" extrusionOk="0">
                  <a:moveTo>
                    <a:pt x="1513" y="0"/>
                  </a:moveTo>
                  <a:lnTo>
                    <a:pt x="1356" y="693"/>
                  </a:lnTo>
                  <a:lnTo>
                    <a:pt x="474" y="693"/>
                  </a:lnTo>
                  <a:cubicBezTo>
                    <a:pt x="32" y="693"/>
                    <a:pt x="1" y="1355"/>
                    <a:pt x="474" y="1355"/>
                  </a:cubicBezTo>
                  <a:lnTo>
                    <a:pt x="5924" y="1355"/>
                  </a:lnTo>
                  <a:cubicBezTo>
                    <a:pt x="6459" y="1355"/>
                    <a:pt x="6459" y="693"/>
                    <a:pt x="5987" y="693"/>
                  </a:cubicBezTo>
                  <a:lnTo>
                    <a:pt x="5073" y="693"/>
                  </a:lnTo>
                  <a:lnTo>
                    <a:pt x="4916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4" name="Google Shape;8752;p68">
              <a:extLst>
                <a:ext uri="{FF2B5EF4-FFF2-40B4-BE49-F238E27FC236}">
                  <a16:creationId xmlns:a16="http://schemas.microsoft.com/office/drawing/2014/main" id="{6D039FB4-CABD-7578-4752-C363C11598AD}"/>
                </a:ext>
              </a:extLst>
            </p:cNvPr>
            <p:cNvSpPr/>
            <p:nvPr/>
          </p:nvSpPr>
          <p:spPr>
            <a:xfrm>
              <a:off x="-958300" y="40141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8" y="694"/>
                  </a:cubicBezTo>
                  <a:cubicBezTo>
                    <a:pt x="568" y="694"/>
                    <a:pt x="726" y="536"/>
                    <a:pt x="726" y="347"/>
                  </a:cubicBezTo>
                  <a:cubicBezTo>
                    <a:pt x="726" y="158"/>
                    <a:pt x="568" y="1"/>
                    <a:pt x="348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5" name="Google Shape;8753;p68">
              <a:extLst>
                <a:ext uri="{FF2B5EF4-FFF2-40B4-BE49-F238E27FC236}">
                  <a16:creationId xmlns:a16="http://schemas.microsoft.com/office/drawing/2014/main" id="{5AF06590-05E3-BE5C-3EC0-43D2A1C9D32C}"/>
                </a:ext>
              </a:extLst>
            </p:cNvPr>
            <p:cNvSpPr/>
            <p:nvPr/>
          </p:nvSpPr>
          <p:spPr>
            <a:xfrm>
              <a:off x="-1180400" y="3962900"/>
              <a:ext cx="292225" cy="188275"/>
            </a:xfrm>
            <a:custGeom>
              <a:avLst/>
              <a:gdLst/>
              <a:ahLst/>
              <a:cxnLst/>
              <a:rect l="l" t="t" r="r" b="b"/>
              <a:pathLst>
                <a:path w="11689" h="7531" extrusionOk="0">
                  <a:moveTo>
                    <a:pt x="9232" y="1324"/>
                  </a:moveTo>
                  <a:cubicBezTo>
                    <a:pt x="9799" y="1324"/>
                    <a:pt x="10271" y="1797"/>
                    <a:pt x="10271" y="2364"/>
                  </a:cubicBezTo>
                  <a:cubicBezTo>
                    <a:pt x="10271" y="2922"/>
                    <a:pt x="9822" y="3391"/>
                    <a:pt x="9247" y="3391"/>
                  </a:cubicBezTo>
                  <a:cubicBezTo>
                    <a:pt x="9140" y="3391"/>
                    <a:pt x="9029" y="3375"/>
                    <a:pt x="8916" y="3341"/>
                  </a:cubicBezTo>
                  <a:lnTo>
                    <a:pt x="8034" y="4538"/>
                  </a:lnTo>
                  <a:cubicBezTo>
                    <a:pt x="8507" y="5199"/>
                    <a:pt x="7971" y="6144"/>
                    <a:pt x="7152" y="6144"/>
                  </a:cubicBezTo>
                  <a:cubicBezTo>
                    <a:pt x="6491" y="6144"/>
                    <a:pt x="5987" y="5514"/>
                    <a:pt x="6176" y="4790"/>
                  </a:cubicBezTo>
                  <a:lnTo>
                    <a:pt x="4978" y="3908"/>
                  </a:lnTo>
                  <a:cubicBezTo>
                    <a:pt x="4839" y="4007"/>
                    <a:pt x="4661" y="4069"/>
                    <a:pt x="4470" y="4069"/>
                  </a:cubicBezTo>
                  <a:cubicBezTo>
                    <a:pt x="4359" y="4069"/>
                    <a:pt x="4243" y="4048"/>
                    <a:pt x="4128" y="4002"/>
                  </a:cubicBezTo>
                  <a:lnTo>
                    <a:pt x="3214" y="5199"/>
                  </a:lnTo>
                  <a:cubicBezTo>
                    <a:pt x="3340" y="5357"/>
                    <a:pt x="3372" y="5546"/>
                    <a:pt x="3372" y="5735"/>
                  </a:cubicBezTo>
                  <a:cubicBezTo>
                    <a:pt x="3372" y="6302"/>
                    <a:pt x="2899" y="6775"/>
                    <a:pt x="2363" y="6775"/>
                  </a:cubicBezTo>
                  <a:cubicBezTo>
                    <a:pt x="1796" y="6775"/>
                    <a:pt x="1324" y="6302"/>
                    <a:pt x="1324" y="5735"/>
                  </a:cubicBezTo>
                  <a:cubicBezTo>
                    <a:pt x="1324" y="5199"/>
                    <a:pt x="1796" y="4727"/>
                    <a:pt x="2363" y="4727"/>
                  </a:cubicBezTo>
                  <a:cubicBezTo>
                    <a:pt x="2489" y="4727"/>
                    <a:pt x="2552" y="4758"/>
                    <a:pt x="2678" y="4758"/>
                  </a:cubicBezTo>
                  <a:lnTo>
                    <a:pt x="3592" y="3593"/>
                  </a:lnTo>
                  <a:cubicBezTo>
                    <a:pt x="3120" y="2899"/>
                    <a:pt x="3624" y="1954"/>
                    <a:pt x="4443" y="1954"/>
                  </a:cubicBezTo>
                  <a:cubicBezTo>
                    <a:pt x="5104" y="1954"/>
                    <a:pt x="5640" y="2584"/>
                    <a:pt x="5419" y="3309"/>
                  </a:cubicBezTo>
                  <a:lnTo>
                    <a:pt x="6617" y="4223"/>
                  </a:lnTo>
                  <a:cubicBezTo>
                    <a:pt x="6766" y="4116"/>
                    <a:pt x="6959" y="4038"/>
                    <a:pt x="7165" y="4038"/>
                  </a:cubicBezTo>
                  <a:cubicBezTo>
                    <a:pt x="7264" y="4038"/>
                    <a:pt x="7365" y="4056"/>
                    <a:pt x="7467" y="4097"/>
                  </a:cubicBezTo>
                  <a:lnTo>
                    <a:pt x="8381" y="2899"/>
                  </a:lnTo>
                  <a:cubicBezTo>
                    <a:pt x="8255" y="2742"/>
                    <a:pt x="8223" y="2553"/>
                    <a:pt x="8223" y="2364"/>
                  </a:cubicBezTo>
                  <a:cubicBezTo>
                    <a:pt x="8223" y="1797"/>
                    <a:pt x="8696" y="1324"/>
                    <a:pt x="9232" y="1324"/>
                  </a:cubicBezTo>
                  <a:close/>
                  <a:moveTo>
                    <a:pt x="1009" y="1"/>
                  </a:moveTo>
                  <a:cubicBezTo>
                    <a:pt x="473" y="1"/>
                    <a:pt x="1" y="474"/>
                    <a:pt x="1" y="1009"/>
                  </a:cubicBezTo>
                  <a:lnTo>
                    <a:pt x="1" y="7531"/>
                  </a:lnTo>
                  <a:lnTo>
                    <a:pt x="11689" y="7531"/>
                  </a:lnTo>
                  <a:lnTo>
                    <a:pt x="11689" y="1009"/>
                  </a:lnTo>
                  <a:cubicBezTo>
                    <a:pt x="11657" y="411"/>
                    <a:pt x="11185" y="1"/>
                    <a:pt x="10618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B355D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68" name="Graphique 107">
            <a:extLst>
              <a:ext uri="{FF2B5EF4-FFF2-40B4-BE49-F238E27FC236}">
                <a16:creationId xmlns:a16="http://schemas.microsoft.com/office/drawing/2014/main" id="{951770F2-03D2-D175-E94C-3DD247F4A8FC}"/>
              </a:ext>
            </a:extLst>
          </p:cNvPr>
          <p:cNvGrpSpPr/>
          <p:nvPr/>
        </p:nvGrpSpPr>
        <p:grpSpPr>
          <a:xfrm>
            <a:off x="1537964" y="7304517"/>
            <a:ext cx="288020" cy="249209"/>
            <a:chOff x="5736431" y="3098006"/>
            <a:chExt cx="715422" cy="657225"/>
          </a:xfrm>
          <a:noFill/>
        </p:grpSpPr>
        <p:grpSp>
          <p:nvGrpSpPr>
            <p:cNvPr id="69" name="Graphique 107">
              <a:extLst>
                <a:ext uri="{FF2B5EF4-FFF2-40B4-BE49-F238E27FC236}">
                  <a16:creationId xmlns:a16="http://schemas.microsoft.com/office/drawing/2014/main" id="{42F8CCA0-4540-7800-BB52-01FCBEDC00D7}"/>
                </a:ext>
              </a:extLst>
            </p:cNvPr>
            <p:cNvGrpSpPr/>
            <p:nvPr/>
          </p:nvGrpSpPr>
          <p:grpSpPr>
            <a:xfrm>
              <a:off x="5736431" y="3098006"/>
              <a:ext cx="715422" cy="657225"/>
              <a:chOff x="5736431" y="3098006"/>
              <a:chExt cx="715422" cy="657225"/>
            </a:xfrm>
            <a:noFill/>
          </p:grpSpPr>
          <p:grpSp>
            <p:nvGrpSpPr>
              <p:cNvPr id="74" name="Graphique 107">
                <a:extLst>
                  <a:ext uri="{FF2B5EF4-FFF2-40B4-BE49-F238E27FC236}">
                    <a16:creationId xmlns:a16="http://schemas.microsoft.com/office/drawing/2014/main" id="{3C559C41-E755-D138-AB23-658E59081CBB}"/>
                  </a:ext>
                </a:extLst>
              </p:cNvPr>
              <p:cNvGrpSpPr/>
              <p:nvPr/>
            </p:nvGrpSpPr>
            <p:grpSpPr>
              <a:xfrm>
                <a:off x="5736431" y="3755231"/>
                <a:ext cx="715422" cy="9525"/>
                <a:chOff x="5736431" y="3755231"/>
                <a:chExt cx="715422" cy="9525"/>
              </a:xfrm>
            </p:grpSpPr>
            <p:sp>
              <p:nvSpPr>
                <p:cNvPr id="107" name="Forme libre : forme 238">
                  <a:extLst>
                    <a:ext uri="{FF2B5EF4-FFF2-40B4-BE49-F238E27FC236}">
                      <a16:creationId xmlns:a16="http://schemas.microsoft.com/office/drawing/2014/main" id="{1A6C1544-40AD-2832-8F36-2981606DB0DF}"/>
                    </a:ext>
                  </a:extLst>
                </p:cNvPr>
                <p:cNvSpPr/>
                <p:nvPr/>
              </p:nvSpPr>
              <p:spPr>
                <a:xfrm>
                  <a:off x="6418992" y="3755231"/>
                  <a:ext cx="32861" cy="9525"/>
                </a:xfrm>
                <a:custGeom>
                  <a:avLst/>
                  <a:gdLst>
                    <a:gd name="connsiteX0" fmla="*/ 0 w 32861"/>
                    <a:gd name="connsiteY0" fmla="*/ 0 h 9525"/>
                    <a:gd name="connsiteX1" fmla="*/ 32861 w 32861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861" h="9525">
                      <a:moveTo>
                        <a:pt x="0" y="0"/>
                      </a:moveTo>
                      <a:lnTo>
                        <a:pt x="32861" y="0"/>
                      </a:lnTo>
                    </a:path>
                  </a:pathLst>
                </a:custGeom>
                <a:ln w="9525" cap="flat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108" name="Forme libre : forme 239">
                  <a:extLst>
                    <a:ext uri="{FF2B5EF4-FFF2-40B4-BE49-F238E27FC236}">
                      <a16:creationId xmlns:a16="http://schemas.microsoft.com/office/drawing/2014/main" id="{6F9EC5B9-8E48-80F9-AC32-96BA2E1A1714}"/>
                    </a:ext>
                  </a:extLst>
                </p:cNvPr>
                <p:cNvSpPr/>
                <p:nvPr/>
              </p:nvSpPr>
              <p:spPr>
                <a:xfrm>
                  <a:off x="5736431" y="3755231"/>
                  <a:ext cx="638937" cy="9525"/>
                </a:xfrm>
                <a:custGeom>
                  <a:avLst/>
                  <a:gdLst>
                    <a:gd name="connsiteX0" fmla="*/ 0 w 638937"/>
                    <a:gd name="connsiteY0" fmla="*/ 0 h 9525"/>
                    <a:gd name="connsiteX1" fmla="*/ 638937 w 638937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37" h="9525">
                      <a:moveTo>
                        <a:pt x="0" y="0"/>
                      </a:moveTo>
                      <a:lnTo>
                        <a:pt x="638937" y="0"/>
                      </a:lnTo>
                    </a:path>
                  </a:pathLst>
                </a:custGeom>
                <a:ln w="9525" cap="flat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</p:grpSp>
          <p:sp>
            <p:nvSpPr>
              <p:cNvPr id="75" name="Forme libre : forme 218">
                <a:extLst>
                  <a:ext uri="{FF2B5EF4-FFF2-40B4-BE49-F238E27FC236}">
                    <a16:creationId xmlns:a16="http://schemas.microsoft.com/office/drawing/2014/main" id="{4895CDB6-8D9B-0929-F39D-2ABF106012E2}"/>
                  </a:ext>
                </a:extLst>
              </p:cNvPr>
              <p:cNvSpPr/>
              <p:nvPr/>
            </p:nvSpPr>
            <p:spPr>
              <a:xfrm>
                <a:off x="6013704" y="3331654"/>
                <a:ext cx="138588" cy="9525"/>
              </a:xfrm>
              <a:custGeom>
                <a:avLst/>
                <a:gdLst>
                  <a:gd name="connsiteX0" fmla="*/ 0 w 138588"/>
                  <a:gd name="connsiteY0" fmla="*/ 0 h 9525"/>
                  <a:gd name="connsiteX1" fmla="*/ 138589 w 1385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8588" h="9525">
                    <a:moveTo>
                      <a:pt x="0" y="0"/>
                    </a:moveTo>
                    <a:lnTo>
                      <a:pt x="138589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76" name="Forme libre : forme 219">
                <a:extLst>
                  <a:ext uri="{FF2B5EF4-FFF2-40B4-BE49-F238E27FC236}">
                    <a16:creationId xmlns:a16="http://schemas.microsoft.com/office/drawing/2014/main" id="{5A4D52BB-AAF4-B517-62B3-756B39F52496}"/>
                  </a:ext>
                </a:extLst>
              </p:cNvPr>
              <p:cNvSpPr/>
              <p:nvPr/>
            </p:nvSpPr>
            <p:spPr>
              <a:xfrm>
                <a:off x="6013704" y="3402234"/>
                <a:ext cx="138588" cy="9525"/>
              </a:xfrm>
              <a:custGeom>
                <a:avLst/>
                <a:gdLst>
                  <a:gd name="connsiteX0" fmla="*/ 0 w 138588"/>
                  <a:gd name="connsiteY0" fmla="*/ 0 h 9525"/>
                  <a:gd name="connsiteX1" fmla="*/ 138589 w 1385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8588" h="9525">
                    <a:moveTo>
                      <a:pt x="0" y="0"/>
                    </a:moveTo>
                    <a:lnTo>
                      <a:pt x="138589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77" name="Forme libre : forme 220">
                <a:extLst>
                  <a:ext uri="{FF2B5EF4-FFF2-40B4-BE49-F238E27FC236}">
                    <a16:creationId xmlns:a16="http://schemas.microsoft.com/office/drawing/2014/main" id="{D40C0D2B-E541-4F39-33E1-DCE254EF91F2}"/>
                  </a:ext>
                </a:extLst>
              </p:cNvPr>
              <p:cNvSpPr/>
              <p:nvPr/>
            </p:nvSpPr>
            <p:spPr>
              <a:xfrm>
                <a:off x="6013704" y="3472910"/>
                <a:ext cx="138588" cy="9525"/>
              </a:xfrm>
              <a:custGeom>
                <a:avLst/>
                <a:gdLst>
                  <a:gd name="connsiteX0" fmla="*/ 0 w 138588"/>
                  <a:gd name="connsiteY0" fmla="*/ 0 h 9525"/>
                  <a:gd name="connsiteX1" fmla="*/ 138589 w 1385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8588" h="9525">
                    <a:moveTo>
                      <a:pt x="0" y="0"/>
                    </a:moveTo>
                    <a:lnTo>
                      <a:pt x="138589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78" name="Forme libre : forme 221">
                <a:extLst>
                  <a:ext uri="{FF2B5EF4-FFF2-40B4-BE49-F238E27FC236}">
                    <a16:creationId xmlns:a16="http://schemas.microsoft.com/office/drawing/2014/main" id="{8D5A42F3-1F6F-82A3-0675-36922A4BD11C}"/>
                  </a:ext>
                </a:extLst>
              </p:cNvPr>
              <p:cNvSpPr/>
              <p:nvPr/>
            </p:nvSpPr>
            <p:spPr>
              <a:xfrm>
                <a:off x="6013704" y="3614070"/>
                <a:ext cx="138588" cy="9525"/>
              </a:xfrm>
              <a:custGeom>
                <a:avLst/>
                <a:gdLst>
                  <a:gd name="connsiteX0" fmla="*/ 0 w 138588"/>
                  <a:gd name="connsiteY0" fmla="*/ 0 h 9525"/>
                  <a:gd name="connsiteX1" fmla="*/ 138589 w 1385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8588" h="9525">
                    <a:moveTo>
                      <a:pt x="0" y="0"/>
                    </a:moveTo>
                    <a:lnTo>
                      <a:pt x="138589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79" name="Forme libre : forme 222">
                <a:extLst>
                  <a:ext uri="{FF2B5EF4-FFF2-40B4-BE49-F238E27FC236}">
                    <a16:creationId xmlns:a16="http://schemas.microsoft.com/office/drawing/2014/main" id="{3F4F039D-4107-F965-B607-08A782891BFE}"/>
                  </a:ext>
                </a:extLst>
              </p:cNvPr>
              <p:cNvSpPr/>
              <p:nvPr/>
            </p:nvSpPr>
            <p:spPr>
              <a:xfrm>
                <a:off x="6013704" y="3684746"/>
                <a:ext cx="138588" cy="9525"/>
              </a:xfrm>
              <a:custGeom>
                <a:avLst/>
                <a:gdLst>
                  <a:gd name="connsiteX0" fmla="*/ 0 w 138588"/>
                  <a:gd name="connsiteY0" fmla="*/ 0 h 9525"/>
                  <a:gd name="connsiteX1" fmla="*/ 138589 w 1385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8588" h="9525">
                    <a:moveTo>
                      <a:pt x="0" y="0"/>
                    </a:moveTo>
                    <a:lnTo>
                      <a:pt x="138589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0" name="Forme libre : forme 223">
                <a:extLst>
                  <a:ext uri="{FF2B5EF4-FFF2-40B4-BE49-F238E27FC236}">
                    <a16:creationId xmlns:a16="http://schemas.microsoft.com/office/drawing/2014/main" id="{B2D88610-2255-FC5B-3EA6-362390C5A557}"/>
                  </a:ext>
                </a:extLst>
              </p:cNvPr>
              <p:cNvSpPr/>
              <p:nvPr/>
            </p:nvSpPr>
            <p:spPr>
              <a:xfrm>
                <a:off x="6013704" y="3543490"/>
                <a:ext cx="138588" cy="9525"/>
              </a:xfrm>
              <a:custGeom>
                <a:avLst/>
                <a:gdLst>
                  <a:gd name="connsiteX0" fmla="*/ 0 w 138588"/>
                  <a:gd name="connsiteY0" fmla="*/ 0 h 9525"/>
                  <a:gd name="connsiteX1" fmla="*/ 138589 w 138588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8588" h="9525">
                    <a:moveTo>
                      <a:pt x="0" y="0"/>
                    </a:moveTo>
                    <a:lnTo>
                      <a:pt x="138589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1" name="Forme libre : forme 224">
                <a:extLst>
                  <a:ext uri="{FF2B5EF4-FFF2-40B4-BE49-F238E27FC236}">
                    <a16:creationId xmlns:a16="http://schemas.microsoft.com/office/drawing/2014/main" id="{5FBEE60E-179E-015F-F154-4CC86A6AD9B7}"/>
                  </a:ext>
                </a:extLst>
              </p:cNvPr>
              <p:cNvSpPr/>
              <p:nvPr/>
            </p:nvSpPr>
            <p:spPr>
              <a:xfrm>
                <a:off x="6082950" y="3098006"/>
                <a:ext cx="9525" cy="55245"/>
              </a:xfrm>
              <a:custGeom>
                <a:avLst/>
                <a:gdLst>
                  <a:gd name="connsiteX0" fmla="*/ 0 w 9525"/>
                  <a:gd name="connsiteY0" fmla="*/ 0 h 55245"/>
                  <a:gd name="connsiteX1" fmla="*/ 0 w 9525"/>
                  <a:gd name="connsiteY1" fmla="*/ 55245 h 55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5245">
                    <a:moveTo>
                      <a:pt x="0" y="0"/>
                    </a:moveTo>
                    <a:lnTo>
                      <a:pt x="0" y="55245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2" name="Forme libre : forme 225">
                <a:extLst>
                  <a:ext uri="{FF2B5EF4-FFF2-40B4-BE49-F238E27FC236}">
                    <a16:creationId xmlns:a16="http://schemas.microsoft.com/office/drawing/2014/main" id="{28EC6FF7-112F-5735-48A8-850DEE68A5B3}"/>
                  </a:ext>
                </a:extLst>
              </p:cNvPr>
              <p:cNvSpPr/>
              <p:nvPr/>
            </p:nvSpPr>
            <p:spPr>
              <a:xfrm>
                <a:off x="5963888" y="3263360"/>
                <a:ext cx="238220" cy="490442"/>
              </a:xfrm>
              <a:custGeom>
                <a:avLst/>
                <a:gdLst>
                  <a:gd name="connsiteX0" fmla="*/ 0 w 238220"/>
                  <a:gd name="connsiteY0" fmla="*/ 490442 h 490442"/>
                  <a:gd name="connsiteX1" fmla="*/ 0 w 238220"/>
                  <a:gd name="connsiteY1" fmla="*/ 0 h 490442"/>
                  <a:gd name="connsiteX2" fmla="*/ 238220 w 238220"/>
                  <a:gd name="connsiteY2" fmla="*/ 0 h 490442"/>
                  <a:gd name="connsiteX3" fmla="*/ 238220 w 238220"/>
                  <a:gd name="connsiteY3" fmla="*/ 490442 h 490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220" h="490442">
                    <a:moveTo>
                      <a:pt x="0" y="490442"/>
                    </a:moveTo>
                    <a:lnTo>
                      <a:pt x="0" y="0"/>
                    </a:lnTo>
                    <a:lnTo>
                      <a:pt x="238220" y="0"/>
                    </a:lnTo>
                    <a:lnTo>
                      <a:pt x="238220" y="490442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3" name="Forme libre : forme 226">
                <a:extLst>
                  <a:ext uri="{FF2B5EF4-FFF2-40B4-BE49-F238E27FC236}">
                    <a16:creationId xmlns:a16="http://schemas.microsoft.com/office/drawing/2014/main" id="{BDA9D038-E92E-9B9A-25FC-BD7C6BF4D9DF}"/>
                  </a:ext>
                </a:extLst>
              </p:cNvPr>
              <p:cNvSpPr/>
              <p:nvPr/>
            </p:nvSpPr>
            <p:spPr>
              <a:xfrm>
                <a:off x="6006465" y="3205448"/>
                <a:ext cx="152971" cy="56197"/>
              </a:xfrm>
              <a:custGeom>
                <a:avLst/>
                <a:gdLst>
                  <a:gd name="connsiteX0" fmla="*/ 0 w 152971"/>
                  <a:gd name="connsiteY0" fmla="*/ 56198 h 56197"/>
                  <a:gd name="connsiteX1" fmla="*/ 0 w 152971"/>
                  <a:gd name="connsiteY1" fmla="*/ 0 h 56197"/>
                  <a:gd name="connsiteX2" fmla="*/ 152972 w 152971"/>
                  <a:gd name="connsiteY2" fmla="*/ 0 h 56197"/>
                  <a:gd name="connsiteX3" fmla="*/ 152972 w 152971"/>
                  <a:gd name="connsiteY3" fmla="*/ 56198 h 5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971" h="56197">
                    <a:moveTo>
                      <a:pt x="0" y="56198"/>
                    </a:moveTo>
                    <a:lnTo>
                      <a:pt x="0" y="0"/>
                    </a:lnTo>
                    <a:lnTo>
                      <a:pt x="152972" y="0"/>
                    </a:lnTo>
                    <a:lnTo>
                      <a:pt x="152972" y="56198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4" name="Forme libre : forme 227">
                <a:extLst>
                  <a:ext uri="{FF2B5EF4-FFF2-40B4-BE49-F238E27FC236}">
                    <a16:creationId xmlns:a16="http://schemas.microsoft.com/office/drawing/2014/main" id="{22FF92B4-CA3C-4690-B5D8-A061901EFF04}"/>
                  </a:ext>
                </a:extLst>
              </p:cNvPr>
              <p:cNvSpPr/>
              <p:nvPr/>
            </p:nvSpPr>
            <p:spPr>
              <a:xfrm>
                <a:off x="6039612" y="3155060"/>
                <a:ext cx="86772" cy="49053"/>
              </a:xfrm>
              <a:custGeom>
                <a:avLst/>
                <a:gdLst>
                  <a:gd name="connsiteX0" fmla="*/ 0 w 86772"/>
                  <a:gd name="connsiteY0" fmla="*/ 0 h 49053"/>
                  <a:gd name="connsiteX1" fmla="*/ 86773 w 86772"/>
                  <a:gd name="connsiteY1" fmla="*/ 0 h 49053"/>
                  <a:gd name="connsiteX2" fmla="*/ 86773 w 86772"/>
                  <a:gd name="connsiteY2" fmla="*/ 49054 h 49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6772" h="49053">
                    <a:moveTo>
                      <a:pt x="0" y="0"/>
                    </a:moveTo>
                    <a:lnTo>
                      <a:pt x="86773" y="0"/>
                    </a:lnTo>
                    <a:lnTo>
                      <a:pt x="86773" y="49054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5" name="Forme libre : forme 228">
                <a:extLst>
                  <a:ext uri="{FF2B5EF4-FFF2-40B4-BE49-F238E27FC236}">
                    <a16:creationId xmlns:a16="http://schemas.microsoft.com/office/drawing/2014/main" id="{10D3116E-96B4-9AE1-0FE7-63A997B23433}"/>
                  </a:ext>
                </a:extLst>
              </p:cNvPr>
              <p:cNvSpPr/>
              <p:nvPr/>
            </p:nvSpPr>
            <p:spPr>
              <a:xfrm>
                <a:off x="5783675" y="3462528"/>
                <a:ext cx="132016" cy="249459"/>
              </a:xfrm>
              <a:custGeom>
                <a:avLst/>
                <a:gdLst>
                  <a:gd name="connsiteX0" fmla="*/ 0 w 132016"/>
                  <a:gd name="connsiteY0" fmla="*/ 249460 h 249459"/>
                  <a:gd name="connsiteX1" fmla="*/ 0 w 132016"/>
                  <a:gd name="connsiteY1" fmla="*/ 0 h 249459"/>
                  <a:gd name="connsiteX2" fmla="*/ 132017 w 132016"/>
                  <a:gd name="connsiteY2" fmla="*/ 0 h 249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016" h="249459">
                    <a:moveTo>
                      <a:pt x="0" y="249460"/>
                    </a:moveTo>
                    <a:lnTo>
                      <a:pt x="0" y="0"/>
                    </a:lnTo>
                    <a:lnTo>
                      <a:pt x="132017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6" name="Forme libre : forme 229">
                <a:extLst>
                  <a:ext uri="{FF2B5EF4-FFF2-40B4-BE49-F238E27FC236}">
                    <a16:creationId xmlns:a16="http://schemas.microsoft.com/office/drawing/2014/main" id="{72389F6F-C5D5-F65A-9D89-72A9E2599547}"/>
                  </a:ext>
                </a:extLst>
              </p:cNvPr>
              <p:cNvSpPr/>
              <p:nvPr/>
            </p:nvSpPr>
            <p:spPr>
              <a:xfrm>
                <a:off x="5903499" y="3610070"/>
                <a:ext cx="9525" cy="46386"/>
              </a:xfrm>
              <a:custGeom>
                <a:avLst/>
                <a:gdLst>
                  <a:gd name="connsiteX0" fmla="*/ 0 w 9525"/>
                  <a:gd name="connsiteY0" fmla="*/ 0 h 46386"/>
                  <a:gd name="connsiteX1" fmla="*/ 0 w 9525"/>
                  <a:gd name="connsiteY1" fmla="*/ 46387 h 4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6386">
                    <a:moveTo>
                      <a:pt x="0" y="0"/>
                    </a:moveTo>
                    <a:lnTo>
                      <a:pt x="0" y="46387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88" name="Forme libre : forme 230">
                <a:extLst>
                  <a:ext uri="{FF2B5EF4-FFF2-40B4-BE49-F238E27FC236}">
                    <a16:creationId xmlns:a16="http://schemas.microsoft.com/office/drawing/2014/main" id="{7420DC6C-F9E4-4184-8ABD-B70C71CBF847}"/>
                  </a:ext>
                </a:extLst>
              </p:cNvPr>
              <p:cNvSpPr/>
              <p:nvPr/>
            </p:nvSpPr>
            <p:spPr>
              <a:xfrm>
                <a:off x="5848064" y="3610070"/>
                <a:ext cx="9525" cy="46386"/>
              </a:xfrm>
              <a:custGeom>
                <a:avLst/>
                <a:gdLst>
                  <a:gd name="connsiteX0" fmla="*/ 0 w 9525"/>
                  <a:gd name="connsiteY0" fmla="*/ 0 h 46386"/>
                  <a:gd name="connsiteX1" fmla="*/ 0 w 9525"/>
                  <a:gd name="connsiteY1" fmla="*/ 46387 h 4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6386">
                    <a:moveTo>
                      <a:pt x="0" y="0"/>
                    </a:moveTo>
                    <a:lnTo>
                      <a:pt x="0" y="46387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99" name="Forme libre : forme 231">
                <a:extLst>
                  <a:ext uri="{FF2B5EF4-FFF2-40B4-BE49-F238E27FC236}">
                    <a16:creationId xmlns:a16="http://schemas.microsoft.com/office/drawing/2014/main" id="{35A652F9-5017-FC32-419F-A534425AC1B3}"/>
                  </a:ext>
                </a:extLst>
              </p:cNvPr>
              <p:cNvSpPr/>
              <p:nvPr/>
            </p:nvSpPr>
            <p:spPr>
              <a:xfrm>
                <a:off x="5903499" y="3517773"/>
                <a:ext cx="9525" cy="46291"/>
              </a:xfrm>
              <a:custGeom>
                <a:avLst/>
                <a:gdLst>
                  <a:gd name="connsiteX0" fmla="*/ 0 w 9525"/>
                  <a:gd name="connsiteY0" fmla="*/ 0 h 46291"/>
                  <a:gd name="connsiteX1" fmla="*/ 0 w 9525"/>
                  <a:gd name="connsiteY1" fmla="*/ 46292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6291">
                    <a:moveTo>
                      <a:pt x="0" y="0"/>
                    </a:moveTo>
                    <a:lnTo>
                      <a:pt x="0" y="46292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100" name="Forme libre : forme 232">
                <a:extLst>
                  <a:ext uri="{FF2B5EF4-FFF2-40B4-BE49-F238E27FC236}">
                    <a16:creationId xmlns:a16="http://schemas.microsoft.com/office/drawing/2014/main" id="{5102ACD6-6B92-49D3-449E-5DE2C5D09556}"/>
                  </a:ext>
                </a:extLst>
              </p:cNvPr>
              <p:cNvSpPr/>
              <p:nvPr/>
            </p:nvSpPr>
            <p:spPr>
              <a:xfrm>
                <a:off x="5848064" y="3517773"/>
                <a:ext cx="9525" cy="46291"/>
              </a:xfrm>
              <a:custGeom>
                <a:avLst/>
                <a:gdLst>
                  <a:gd name="connsiteX0" fmla="*/ 0 w 9525"/>
                  <a:gd name="connsiteY0" fmla="*/ 0 h 46291"/>
                  <a:gd name="connsiteX1" fmla="*/ 0 w 9525"/>
                  <a:gd name="connsiteY1" fmla="*/ 46292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6291">
                    <a:moveTo>
                      <a:pt x="0" y="0"/>
                    </a:moveTo>
                    <a:lnTo>
                      <a:pt x="0" y="46292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102" name="Forme libre : forme 233">
                <a:extLst>
                  <a:ext uri="{FF2B5EF4-FFF2-40B4-BE49-F238E27FC236}">
                    <a16:creationId xmlns:a16="http://schemas.microsoft.com/office/drawing/2014/main" id="{BD0F86DE-4A11-E185-06A0-F8FE1CEDB768}"/>
                  </a:ext>
                </a:extLst>
              </p:cNvPr>
              <p:cNvSpPr/>
              <p:nvPr/>
            </p:nvSpPr>
            <p:spPr>
              <a:xfrm>
                <a:off x="5903499" y="3702367"/>
                <a:ext cx="9525" cy="50958"/>
              </a:xfrm>
              <a:custGeom>
                <a:avLst/>
                <a:gdLst>
                  <a:gd name="connsiteX0" fmla="*/ 0 w 9525"/>
                  <a:gd name="connsiteY0" fmla="*/ 0 h 50958"/>
                  <a:gd name="connsiteX1" fmla="*/ 0 w 9525"/>
                  <a:gd name="connsiteY1" fmla="*/ 50959 h 5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0958">
                    <a:moveTo>
                      <a:pt x="0" y="0"/>
                    </a:moveTo>
                    <a:lnTo>
                      <a:pt x="0" y="50959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103" name="Forme libre : forme 234">
                <a:extLst>
                  <a:ext uri="{FF2B5EF4-FFF2-40B4-BE49-F238E27FC236}">
                    <a16:creationId xmlns:a16="http://schemas.microsoft.com/office/drawing/2014/main" id="{97F55007-634F-E89C-A5F8-8E64D128D132}"/>
                  </a:ext>
                </a:extLst>
              </p:cNvPr>
              <p:cNvSpPr/>
              <p:nvPr/>
            </p:nvSpPr>
            <p:spPr>
              <a:xfrm>
                <a:off x="5848064" y="3702367"/>
                <a:ext cx="9525" cy="50958"/>
              </a:xfrm>
              <a:custGeom>
                <a:avLst/>
                <a:gdLst>
                  <a:gd name="connsiteX0" fmla="*/ 0 w 9525"/>
                  <a:gd name="connsiteY0" fmla="*/ 0 h 50958"/>
                  <a:gd name="connsiteX1" fmla="*/ 0 w 9525"/>
                  <a:gd name="connsiteY1" fmla="*/ 50959 h 5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0958">
                    <a:moveTo>
                      <a:pt x="0" y="0"/>
                    </a:moveTo>
                    <a:lnTo>
                      <a:pt x="0" y="50959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104" name="Forme libre : forme 235">
                <a:extLst>
                  <a:ext uri="{FF2B5EF4-FFF2-40B4-BE49-F238E27FC236}">
                    <a16:creationId xmlns:a16="http://schemas.microsoft.com/office/drawing/2014/main" id="{79DD8389-52F2-0775-4EE2-7712D2F90D92}"/>
                  </a:ext>
                </a:extLst>
              </p:cNvPr>
              <p:cNvSpPr/>
              <p:nvPr/>
            </p:nvSpPr>
            <p:spPr>
              <a:xfrm>
                <a:off x="6253162" y="3555777"/>
                <a:ext cx="72580" cy="198024"/>
              </a:xfrm>
              <a:custGeom>
                <a:avLst/>
                <a:gdLst>
                  <a:gd name="connsiteX0" fmla="*/ 72580 w 72580"/>
                  <a:gd name="connsiteY0" fmla="*/ 198025 h 198024"/>
                  <a:gd name="connsiteX1" fmla="*/ 72580 w 72580"/>
                  <a:gd name="connsiteY1" fmla="*/ 0 h 198024"/>
                  <a:gd name="connsiteX2" fmla="*/ 0 w 72580"/>
                  <a:gd name="connsiteY2" fmla="*/ 0 h 198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580" h="198024">
                    <a:moveTo>
                      <a:pt x="72580" y="198025"/>
                    </a:moveTo>
                    <a:lnTo>
                      <a:pt x="72580" y="0"/>
                    </a:lnTo>
                    <a:lnTo>
                      <a:pt x="0" y="0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105" name="Forme libre : forme 236">
                <a:extLst>
                  <a:ext uri="{FF2B5EF4-FFF2-40B4-BE49-F238E27FC236}">
                    <a16:creationId xmlns:a16="http://schemas.microsoft.com/office/drawing/2014/main" id="{E07752A9-7957-C4AA-7DD5-B19CDC06BCF3}"/>
                  </a:ext>
                </a:extLst>
              </p:cNvPr>
              <p:cNvSpPr/>
              <p:nvPr/>
            </p:nvSpPr>
            <p:spPr>
              <a:xfrm>
                <a:off x="6265259" y="3610070"/>
                <a:ext cx="9525" cy="46386"/>
              </a:xfrm>
              <a:custGeom>
                <a:avLst/>
                <a:gdLst>
                  <a:gd name="connsiteX0" fmla="*/ 0 w 9525"/>
                  <a:gd name="connsiteY0" fmla="*/ 0 h 46386"/>
                  <a:gd name="connsiteX1" fmla="*/ 0 w 9525"/>
                  <a:gd name="connsiteY1" fmla="*/ 46387 h 4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6386">
                    <a:moveTo>
                      <a:pt x="0" y="0"/>
                    </a:moveTo>
                    <a:lnTo>
                      <a:pt x="0" y="46387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106" name="Forme libre : forme 237">
                <a:extLst>
                  <a:ext uri="{FF2B5EF4-FFF2-40B4-BE49-F238E27FC236}">
                    <a16:creationId xmlns:a16="http://schemas.microsoft.com/office/drawing/2014/main" id="{B4BCD837-1848-ADE8-E379-91C73138680F}"/>
                  </a:ext>
                </a:extLst>
              </p:cNvPr>
              <p:cNvSpPr/>
              <p:nvPr/>
            </p:nvSpPr>
            <p:spPr>
              <a:xfrm>
                <a:off x="6265259" y="3702367"/>
                <a:ext cx="9525" cy="50958"/>
              </a:xfrm>
              <a:custGeom>
                <a:avLst/>
                <a:gdLst>
                  <a:gd name="connsiteX0" fmla="*/ 0 w 9525"/>
                  <a:gd name="connsiteY0" fmla="*/ 0 h 50958"/>
                  <a:gd name="connsiteX1" fmla="*/ 0 w 9525"/>
                  <a:gd name="connsiteY1" fmla="*/ 50959 h 5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0958">
                    <a:moveTo>
                      <a:pt x="0" y="0"/>
                    </a:moveTo>
                    <a:lnTo>
                      <a:pt x="0" y="50959"/>
                    </a:lnTo>
                  </a:path>
                </a:pathLst>
              </a:custGeom>
              <a:ln w="9525" cap="flat">
                <a:solidFill>
                  <a:schemeClr val="bg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</p:grpSp>
        <p:sp>
          <p:nvSpPr>
            <p:cNvPr id="70" name="Forme libre : forme 213">
              <a:extLst>
                <a:ext uri="{FF2B5EF4-FFF2-40B4-BE49-F238E27FC236}">
                  <a16:creationId xmlns:a16="http://schemas.microsoft.com/office/drawing/2014/main" id="{5F965E05-5AB5-73FD-93CF-9F2EF828EEFA}"/>
                </a:ext>
              </a:extLst>
            </p:cNvPr>
            <p:cNvSpPr/>
            <p:nvPr/>
          </p:nvSpPr>
          <p:spPr>
            <a:xfrm>
              <a:off x="5778912" y="3174110"/>
              <a:ext cx="141541" cy="32480"/>
            </a:xfrm>
            <a:custGeom>
              <a:avLst/>
              <a:gdLst>
                <a:gd name="connsiteX0" fmla="*/ 0 w 141541"/>
                <a:gd name="connsiteY0" fmla="*/ 32480 h 32480"/>
                <a:gd name="connsiteX1" fmla="*/ 47720 w 141541"/>
                <a:gd name="connsiteY1" fmla="*/ 32480 h 32480"/>
                <a:gd name="connsiteX2" fmla="*/ 80201 w 141541"/>
                <a:gd name="connsiteY2" fmla="*/ 0 h 32480"/>
                <a:gd name="connsiteX3" fmla="*/ 112681 w 141541"/>
                <a:gd name="connsiteY3" fmla="*/ 32480 h 32480"/>
                <a:gd name="connsiteX4" fmla="*/ 141542 w 141541"/>
                <a:gd name="connsiteY4" fmla="*/ 32480 h 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541" h="32480">
                  <a:moveTo>
                    <a:pt x="0" y="32480"/>
                  </a:moveTo>
                  <a:lnTo>
                    <a:pt x="47720" y="32480"/>
                  </a:lnTo>
                  <a:cubicBezTo>
                    <a:pt x="47720" y="14573"/>
                    <a:pt x="62294" y="0"/>
                    <a:pt x="80201" y="0"/>
                  </a:cubicBezTo>
                  <a:cubicBezTo>
                    <a:pt x="98203" y="0"/>
                    <a:pt x="112681" y="14573"/>
                    <a:pt x="112681" y="32480"/>
                  </a:cubicBezTo>
                  <a:lnTo>
                    <a:pt x="141542" y="32480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71" name="Forme libre : forme 214">
              <a:extLst>
                <a:ext uri="{FF2B5EF4-FFF2-40B4-BE49-F238E27FC236}">
                  <a16:creationId xmlns:a16="http://schemas.microsoft.com/office/drawing/2014/main" id="{A44DBF3C-E186-5DD5-8BC2-F3DD553D7615}"/>
                </a:ext>
              </a:extLst>
            </p:cNvPr>
            <p:cNvSpPr/>
            <p:nvPr/>
          </p:nvSpPr>
          <p:spPr>
            <a:xfrm>
              <a:off x="6255543" y="3365468"/>
              <a:ext cx="127063" cy="26574"/>
            </a:xfrm>
            <a:custGeom>
              <a:avLst/>
              <a:gdLst>
                <a:gd name="connsiteX0" fmla="*/ 127063 w 127063"/>
                <a:gd name="connsiteY0" fmla="*/ 26575 h 26574"/>
                <a:gd name="connsiteX1" fmla="*/ 101346 w 127063"/>
                <a:gd name="connsiteY1" fmla="*/ 26575 h 26574"/>
                <a:gd name="connsiteX2" fmla="*/ 74771 w 127063"/>
                <a:gd name="connsiteY2" fmla="*/ 0 h 26574"/>
                <a:gd name="connsiteX3" fmla="*/ 48197 w 127063"/>
                <a:gd name="connsiteY3" fmla="*/ 26575 h 26574"/>
                <a:gd name="connsiteX4" fmla="*/ 0 w 127063"/>
                <a:gd name="connsiteY4" fmla="*/ 26575 h 2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063" h="26574">
                  <a:moveTo>
                    <a:pt x="127063" y="26575"/>
                  </a:moveTo>
                  <a:lnTo>
                    <a:pt x="101346" y="26575"/>
                  </a:lnTo>
                  <a:cubicBezTo>
                    <a:pt x="101346" y="11906"/>
                    <a:pt x="89440" y="0"/>
                    <a:pt x="74771" y="0"/>
                  </a:cubicBezTo>
                  <a:cubicBezTo>
                    <a:pt x="60103" y="0"/>
                    <a:pt x="48197" y="11906"/>
                    <a:pt x="48197" y="26575"/>
                  </a:cubicBezTo>
                  <a:lnTo>
                    <a:pt x="0" y="26575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72" name="Forme libre : forme 215">
              <a:extLst>
                <a:ext uri="{FF2B5EF4-FFF2-40B4-BE49-F238E27FC236}">
                  <a16:creationId xmlns:a16="http://schemas.microsoft.com/office/drawing/2014/main" id="{C023D3D2-4697-D740-4C98-3DC71507B90D}"/>
                </a:ext>
              </a:extLst>
            </p:cNvPr>
            <p:cNvSpPr/>
            <p:nvPr/>
          </p:nvSpPr>
          <p:spPr>
            <a:xfrm>
              <a:off x="6370510" y="3436239"/>
              <a:ext cx="53054" cy="9525"/>
            </a:xfrm>
            <a:custGeom>
              <a:avLst/>
              <a:gdLst>
                <a:gd name="connsiteX0" fmla="*/ 0 w 53054"/>
                <a:gd name="connsiteY0" fmla="*/ 0 h 9525"/>
                <a:gd name="connsiteX1" fmla="*/ 53054 w 5305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054" h="9525">
                  <a:moveTo>
                    <a:pt x="0" y="0"/>
                  </a:moveTo>
                  <a:lnTo>
                    <a:pt x="53054" y="0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73" name="Forme libre : forme 216">
              <a:extLst>
                <a:ext uri="{FF2B5EF4-FFF2-40B4-BE49-F238E27FC236}">
                  <a16:creationId xmlns:a16="http://schemas.microsoft.com/office/drawing/2014/main" id="{01235E85-DEDC-40BC-C340-9C37B47987FC}"/>
                </a:ext>
              </a:extLst>
            </p:cNvPr>
            <p:cNvSpPr/>
            <p:nvPr/>
          </p:nvSpPr>
          <p:spPr>
            <a:xfrm>
              <a:off x="6296406" y="3447002"/>
              <a:ext cx="22098" cy="9525"/>
            </a:xfrm>
            <a:custGeom>
              <a:avLst/>
              <a:gdLst>
                <a:gd name="connsiteX0" fmla="*/ 0 w 22098"/>
                <a:gd name="connsiteY0" fmla="*/ 0 h 9525"/>
                <a:gd name="connsiteX1" fmla="*/ 22098 w 22098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098" h="9525">
                  <a:moveTo>
                    <a:pt x="0" y="0"/>
                  </a:moveTo>
                  <a:lnTo>
                    <a:pt x="22098" y="0"/>
                  </a:lnTo>
                </a:path>
              </a:pathLst>
            </a:custGeom>
            <a:ln w="9525" cap="flat">
              <a:solidFill>
                <a:schemeClr val="bg1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</p:grpSp>
      <p:grpSp>
        <p:nvGrpSpPr>
          <p:cNvPr id="109" name="Groupe 304">
            <a:extLst>
              <a:ext uri="{FF2B5EF4-FFF2-40B4-BE49-F238E27FC236}">
                <a16:creationId xmlns:a16="http://schemas.microsoft.com/office/drawing/2014/main" id="{6347BE5A-6B0C-A4DF-C90A-40960D8BC988}"/>
              </a:ext>
            </a:extLst>
          </p:cNvPr>
          <p:cNvGrpSpPr/>
          <p:nvPr/>
        </p:nvGrpSpPr>
        <p:grpSpPr>
          <a:xfrm>
            <a:off x="2875174" y="6402713"/>
            <a:ext cx="272611" cy="272611"/>
            <a:chOff x="5273071" y="4579055"/>
            <a:chExt cx="438150" cy="438150"/>
          </a:xfrm>
        </p:grpSpPr>
        <p:sp>
          <p:nvSpPr>
            <p:cNvPr id="110" name="Forme libre : forme 270">
              <a:extLst>
                <a:ext uri="{FF2B5EF4-FFF2-40B4-BE49-F238E27FC236}">
                  <a16:creationId xmlns:a16="http://schemas.microsoft.com/office/drawing/2014/main" id="{1C412994-1D0D-EC12-D81C-6FC50F9A9C3E}"/>
                </a:ext>
              </a:extLst>
            </p:cNvPr>
            <p:cNvSpPr/>
            <p:nvPr/>
          </p:nvSpPr>
          <p:spPr>
            <a:xfrm>
              <a:off x="5273071" y="4579055"/>
              <a:ext cx="314325" cy="314325"/>
            </a:xfrm>
            <a:custGeom>
              <a:avLst/>
              <a:gdLst>
                <a:gd name="connsiteX0" fmla="*/ 314325 w 314325"/>
                <a:gd name="connsiteY0" fmla="*/ 157163 h 314325"/>
                <a:gd name="connsiteX1" fmla="*/ 157163 w 314325"/>
                <a:gd name="connsiteY1" fmla="*/ 314325 h 314325"/>
                <a:gd name="connsiteX2" fmla="*/ 0 w 314325"/>
                <a:gd name="connsiteY2" fmla="*/ 157163 h 314325"/>
                <a:gd name="connsiteX3" fmla="*/ 157163 w 314325"/>
                <a:gd name="connsiteY3" fmla="*/ 0 h 314325"/>
                <a:gd name="connsiteX4" fmla="*/ 314325 w 314325"/>
                <a:gd name="connsiteY4" fmla="*/ 157163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314325">
                  <a:moveTo>
                    <a:pt x="314325" y="157163"/>
                  </a:moveTo>
                  <a:cubicBezTo>
                    <a:pt x="314325" y="243961"/>
                    <a:pt x="243961" y="314325"/>
                    <a:pt x="157163" y="314325"/>
                  </a:cubicBezTo>
                  <a:cubicBezTo>
                    <a:pt x="70364" y="314325"/>
                    <a:pt x="0" y="243961"/>
                    <a:pt x="0" y="157163"/>
                  </a:cubicBezTo>
                  <a:cubicBezTo>
                    <a:pt x="0" y="70364"/>
                    <a:pt x="70364" y="0"/>
                    <a:pt x="157163" y="0"/>
                  </a:cubicBezTo>
                  <a:cubicBezTo>
                    <a:pt x="243961" y="0"/>
                    <a:pt x="314325" y="70364"/>
                    <a:pt x="314325" y="157163"/>
                  </a:cubicBezTo>
                  <a:close/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 : forme 271">
              <a:extLst>
                <a:ext uri="{FF2B5EF4-FFF2-40B4-BE49-F238E27FC236}">
                  <a16:creationId xmlns:a16="http://schemas.microsoft.com/office/drawing/2014/main" id="{FE0CA08D-15AF-2EEA-06D8-55EBF96CA74E}"/>
                </a:ext>
              </a:extLst>
            </p:cNvPr>
            <p:cNvSpPr/>
            <p:nvPr/>
          </p:nvSpPr>
          <p:spPr>
            <a:xfrm>
              <a:off x="5568346" y="4874330"/>
              <a:ext cx="142875" cy="142875"/>
            </a:xfrm>
            <a:custGeom>
              <a:avLst/>
              <a:gdLst>
                <a:gd name="connsiteX0" fmla="*/ 134493 w 142875"/>
                <a:gd name="connsiteY0" fmla="*/ 94107 h 142875"/>
                <a:gd name="connsiteX1" fmla="*/ 48768 w 142875"/>
                <a:gd name="connsiteY1" fmla="*/ 8382 h 142875"/>
                <a:gd name="connsiteX2" fmla="*/ 28575 w 142875"/>
                <a:gd name="connsiteY2" fmla="*/ 0 h 142875"/>
                <a:gd name="connsiteX3" fmla="*/ 0 w 142875"/>
                <a:gd name="connsiteY3" fmla="*/ 28575 h 142875"/>
                <a:gd name="connsiteX4" fmla="*/ 8382 w 142875"/>
                <a:gd name="connsiteY4" fmla="*/ 48768 h 142875"/>
                <a:gd name="connsiteX5" fmla="*/ 94107 w 142875"/>
                <a:gd name="connsiteY5" fmla="*/ 134493 h 142875"/>
                <a:gd name="connsiteX6" fmla="*/ 114300 w 142875"/>
                <a:gd name="connsiteY6" fmla="*/ 142875 h 142875"/>
                <a:gd name="connsiteX7" fmla="*/ 142875 w 142875"/>
                <a:gd name="connsiteY7" fmla="*/ 114300 h 142875"/>
                <a:gd name="connsiteX8" fmla="*/ 134493 w 142875"/>
                <a:gd name="connsiteY8" fmla="*/ 941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42875">
                  <a:moveTo>
                    <a:pt x="134493" y="94107"/>
                  </a:moveTo>
                  <a:lnTo>
                    <a:pt x="48768" y="8382"/>
                  </a:lnTo>
                  <a:cubicBezTo>
                    <a:pt x="43625" y="3239"/>
                    <a:pt x="36481" y="0"/>
                    <a:pt x="28575" y="0"/>
                  </a:cubicBezTo>
                  <a:cubicBezTo>
                    <a:pt x="12764" y="0"/>
                    <a:pt x="0" y="12764"/>
                    <a:pt x="0" y="28575"/>
                  </a:cubicBezTo>
                  <a:cubicBezTo>
                    <a:pt x="0" y="36481"/>
                    <a:pt x="3239" y="43625"/>
                    <a:pt x="8382" y="48768"/>
                  </a:cubicBezTo>
                  <a:lnTo>
                    <a:pt x="94107" y="134493"/>
                  </a:lnTo>
                  <a:cubicBezTo>
                    <a:pt x="99250" y="139637"/>
                    <a:pt x="106394" y="142875"/>
                    <a:pt x="114300" y="142875"/>
                  </a:cubicBezTo>
                  <a:cubicBezTo>
                    <a:pt x="130112" y="142875"/>
                    <a:pt x="142875" y="130112"/>
                    <a:pt x="142875" y="114300"/>
                  </a:cubicBezTo>
                  <a:cubicBezTo>
                    <a:pt x="142875" y="106394"/>
                    <a:pt x="139637" y="99250"/>
                    <a:pt x="134493" y="94107"/>
                  </a:cubicBezTo>
                  <a:close/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 : forme 272">
              <a:extLst>
                <a:ext uri="{FF2B5EF4-FFF2-40B4-BE49-F238E27FC236}">
                  <a16:creationId xmlns:a16="http://schemas.microsoft.com/office/drawing/2014/main" id="{60074005-E818-AD2E-93BD-470096F927AD}"/>
                </a:ext>
              </a:extLst>
            </p:cNvPr>
            <p:cNvSpPr/>
            <p:nvPr/>
          </p:nvSpPr>
          <p:spPr>
            <a:xfrm>
              <a:off x="5539771" y="4845755"/>
              <a:ext cx="38100" cy="38100"/>
            </a:xfrm>
            <a:custGeom>
              <a:avLst/>
              <a:gdLst>
                <a:gd name="connsiteX0" fmla="*/ 38100 w 38100"/>
                <a:gd name="connsiteY0" fmla="*/ 38100 h 38100"/>
                <a:gd name="connsiteX1" fmla="*/ 0 w 38100"/>
                <a:gd name="connsiteY1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8100">
                  <a:moveTo>
                    <a:pt x="38100" y="3810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 : forme 273">
              <a:extLst>
                <a:ext uri="{FF2B5EF4-FFF2-40B4-BE49-F238E27FC236}">
                  <a16:creationId xmlns:a16="http://schemas.microsoft.com/office/drawing/2014/main" id="{85F6F0EA-BFB2-C151-43D5-40599C2BF7A9}"/>
                </a:ext>
              </a:extLst>
            </p:cNvPr>
            <p:cNvSpPr/>
            <p:nvPr/>
          </p:nvSpPr>
          <p:spPr>
            <a:xfrm>
              <a:off x="5394229" y="4617155"/>
              <a:ext cx="36004" cy="5524"/>
            </a:xfrm>
            <a:custGeom>
              <a:avLst/>
              <a:gdLst>
                <a:gd name="connsiteX0" fmla="*/ 36004 w 36004"/>
                <a:gd name="connsiteY0" fmla="*/ 0 h 5524"/>
                <a:gd name="connsiteX1" fmla="*/ 0 w 36004"/>
                <a:gd name="connsiteY1" fmla="*/ 5524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04" h="5524">
                  <a:moveTo>
                    <a:pt x="36004" y="0"/>
                  </a:moveTo>
                  <a:cubicBezTo>
                    <a:pt x="23432" y="0"/>
                    <a:pt x="11335" y="1905"/>
                    <a:pt x="0" y="5524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 : forme 274">
              <a:extLst>
                <a:ext uri="{FF2B5EF4-FFF2-40B4-BE49-F238E27FC236}">
                  <a16:creationId xmlns:a16="http://schemas.microsoft.com/office/drawing/2014/main" id="{38FF4587-328D-7257-8F3D-DA1AB6ADDE22}"/>
                </a:ext>
              </a:extLst>
            </p:cNvPr>
            <p:cNvSpPr/>
            <p:nvPr/>
          </p:nvSpPr>
          <p:spPr>
            <a:xfrm>
              <a:off x="5311171" y="4630013"/>
              <a:ext cx="65246" cy="106203"/>
            </a:xfrm>
            <a:custGeom>
              <a:avLst/>
              <a:gdLst>
                <a:gd name="connsiteX0" fmla="*/ 0 w 65246"/>
                <a:gd name="connsiteY0" fmla="*/ 106204 h 106203"/>
                <a:gd name="connsiteX1" fmla="*/ 65246 w 65246"/>
                <a:gd name="connsiteY1" fmla="*/ 0 h 10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246" h="106203">
                  <a:moveTo>
                    <a:pt x="0" y="106204"/>
                  </a:moveTo>
                  <a:cubicBezTo>
                    <a:pt x="0" y="59817"/>
                    <a:pt x="26575" y="19622"/>
                    <a:pt x="65246" y="0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 : forme 275">
              <a:extLst>
                <a:ext uri="{FF2B5EF4-FFF2-40B4-BE49-F238E27FC236}">
                  <a16:creationId xmlns:a16="http://schemas.microsoft.com/office/drawing/2014/main" id="{82F7E12D-1D9E-A9CF-8B2E-027EA31B5355}"/>
                </a:ext>
              </a:extLst>
            </p:cNvPr>
            <p:cNvSpPr/>
            <p:nvPr/>
          </p:nvSpPr>
          <p:spPr>
            <a:xfrm>
              <a:off x="5464999" y="4770983"/>
              <a:ext cx="79152" cy="79152"/>
            </a:xfrm>
            <a:custGeom>
              <a:avLst/>
              <a:gdLst>
                <a:gd name="connsiteX0" fmla="*/ 0 w 79152"/>
                <a:gd name="connsiteY0" fmla="*/ 79153 h 79152"/>
                <a:gd name="connsiteX1" fmla="*/ 79153 w 79152"/>
                <a:gd name="connsiteY1" fmla="*/ 0 h 79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2" h="79152">
                  <a:moveTo>
                    <a:pt x="0" y="79153"/>
                  </a:moveTo>
                  <a:cubicBezTo>
                    <a:pt x="37814" y="67628"/>
                    <a:pt x="67628" y="37814"/>
                    <a:pt x="79153" y="0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619B14FA-477E-DBD4-9DEA-836C767E399C}"/>
              </a:ext>
            </a:extLst>
          </p:cNvPr>
          <p:cNvGrpSpPr/>
          <p:nvPr/>
        </p:nvGrpSpPr>
        <p:grpSpPr>
          <a:xfrm>
            <a:off x="4974123" y="7319338"/>
            <a:ext cx="367200" cy="311611"/>
            <a:chOff x="4974123" y="7319338"/>
            <a:chExt cx="367200" cy="311611"/>
          </a:xfrm>
        </p:grpSpPr>
        <p:grpSp>
          <p:nvGrpSpPr>
            <p:cNvPr id="179" name="Groupe 462">
              <a:extLst>
                <a:ext uri="{FF2B5EF4-FFF2-40B4-BE49-F238E27FC236}">
                  <a16:creationId xmlns:a16="http://schemas.microsoft.com/office/drawing/2014/main" id="{28A03CE1-8883-3067-4FB3-D63012682066}"/>
                </a:ext>
              </a:extLst>
            </p:cNvPr>
            <p:cNvGrpSpPr/>
            <p:nvPr/>
          </p:nvGrpSpPr>
          <p:grpSpPr>
            <a:xfrm>
              <a:off x="4974123" y="7319338"/>
              <a:ext cx="190947" cy="191015"/>
              <a:chOff x="5638649" y="5986159"/>
              <a:chExt cx="411957" cy="412107"/>
            </a:xfrm>
          </p:grpSpPr>
          <p:sp>
            <p:nvSpPr>
              <p:cNvPr id="180" name="Forme libre : forme 451">
                <a:extLst>
                  <a:ext uri="{FF2B5EF4-FFF2-40B4-BE49-F238E27FC236}">
                    <a16:creationId xmlns:a16="http://schemas.microsoft.com/office/drawing/2014/main" id="{E9AF9FAB-9D1E-5AF6-C78F-844F63AA2BD6}"/>
                  </a:ext>
                </a:extLst>
              </p:cNvPr>
              <p:cNvSpPr/>
              <p:nvPr/>
            </p:nvSpPr>
            <p:spPr>
              <a:xfrm>
                <a:off x="5638649" y="5986159"/>
                <a:ext cx="411957" cy="412107"/>
              </a:xfrm>
              <a:custGeom>
                <a:avLst/>
                <a:gdLst>
                  <a:gd name="connsiteX0" fmla="*/ 91726 w 523208"/>
                  <a:gd name="connsiteY0" fmla="*/ 362617 h 523398"/>
                  <a:gd name="connsiteX1" fmla="*/ 50292 w 523208"/>
                  <a:gd name="connsiteY1" fmla="*/ 420338 h 523398"/>
                  <a:gd name="connsiteX2" fmla="*/ 103061 w 523208"/>
                  <a:gd name="connsiteY2" fmla="*/ 473107 h 523398"/>
                  <a:gd name="connsiteX3" fmla="*/ 160782 w 523208"/>
                  <a:gd name="connsiteY3" fmla="*/ 431673 h 523398"/>
                  <a:gd name="connsiteX4" fmla="*/ 212408 w 523208"/>
                  <a:gd name="connsiteY4" fmla="*/ 453104 h 523398"/>
                  <a:gd name="connsiteX5" fmla="*/ 224314 w 523208"/>
                  <a:gd name="connsiteY5" fmla="*/ 523399 h 523398"/>
                  <a:gd name="connsiteX6" fmla="*/ 298990 w 523208"/>
                  <a:gd name="connsiteY6" fmla="*/ 523399 h 523398"/>
                  <a:gd name="connsiteX7" fmla="*/ 310896 w 523208"/>
                  <a:gd name="connsiteY7" fmla="*/ 453104 h 523398"/>
                  <a:gd name="connsiteX8" fmla="*/ 362522 w 523208"/>
                  <a:gd name="connsiteY8" fmla="*/ 431673 h 523398"/>
                  <a:gd name="connsiteX9" fmla="*/ 420243 w 523208"/>
                  <a:gd name="connsiteY9" fmla="*/ 473107 h 523398"/>
                  <a:gd name="connsiteX10" fmla="*/ 473012 w 523208"/>
                  <a:gd name="connsiteY10" fmla="*/ 420338 h 523398"/>
                  <a:gd name="connsiteX11" fmla="*/ 431578 w 523208"/>
                  <a:gd name="connsiteY11" fmla="*/ 362617 h 523398"/>
                  <a:gd name="connsiteX12" fmla="*/ 453104 w 523208"/>
                  <a:gd name="connsiteY12" fmla="*/ 310515 h 523398"/>
                  <a:gd name="connsiteX13" fmla="*/ 523208 w 523208"/>
                  <a:gd name="connsiteY13" fmla="*/ 298990 h 523398"/>
                  <a:gd name="connsiteX14" fmla="*/ 523208 w 523208"/>
                  <a:gd name="connsiteY14" fmla="*/ 224314 h 523398"/>
                  <a:gd name="connsiteX15" fmla="*/ 453104 w 523208"/>
                  <a:gd name="connsiteY15" fmla="*/ 212789 h 523398"/>
                  <a:gd name="connsiteX16" fmla="*/ 431768 w 523208"/>
                  <a:gd name="connsiteY16" fmla="*/ 161068 h 523398"/>
                  <a:gd name="connsiteX17" fmla="*/ 473012 w 523208"/>
                  <a:gd name="connsiteY17" fmla="*/ 102965 h 523398"/>
                  <a:gd name="connsiteX18" fmla="*/ 420243 w 523208"/>
                  <a:gd name="connsiteY18" fmla="*/ 50197 h 523398"/>
                  <a:gd name="connsiteX19" fmla="*/ 362141 w 523208"/>
                  <a:gd name="connsiteY19" fmla="*/ 91440 h 523398"/>
                  <a:gd name="connsiteX20" fmla="*/ 310420 w 523208"/>
                  <a:gd name="connsiteY20" fmla="*/ 70104 h 523398"/>
                  <a:gd name="connsiteX21" fmla="*/ 298895 w 523208"/>
                  <a:gd name="connsiteY21" fmla="*/ 0 h 523398"/>
                  <a:gd name="connsiteX22" fmla="*/ 224314 w 523208"/>
                  <a:gd name="connsiteY22" fmla="*/ 0 h 523398"/>
                  <a:gd name="connsiteX23" fmla="*/ 212789 w 523208"/>
                  <a:gd name="connsiteY23" fmla="*/ 70104 h 523398"/>
                  <a:gd name="connsiteX24" fmla="*/ 161163 w 523208"/>
                  <a:gd name="connsiteY24" fmla="*/ 91440 h 523398"/>
                  <a:gd name="connsiteX25" fmla="*/ 103061 w 523208"/>
                  <a:gd name="connsiteY25" fmla="*/ 50197 h 523398"/>
                  <a:gd name="connsiteX26" fmla="*/ 50292 w 523208"/>
                  <a:gd name="connsiteY26" fmla="*/ 102965 h 523398"/>
                  <a:gd name="connsiteX27" fmla="*/ 91535 w 523208"/>
                  <a:gd name="connsiteY27" fmla="*/ 161068 h 523398"/>
                  <a:gd name="connsiteX28" fmla="*/ 70295 w 523208"/>
                  <a:gd name="connsiteY28" fmla="*/ 212312 h 523398"/>
                  <a:gd name="connsiteX29" fmla="*/ 0 w 523208"/>
                  <a:gd name="connsiteY29" fmla="*/ 224314 h 523398"/>
                  <a:gd name="connsiteX30" fmla="*/ 0 w 523208"/>
                  <a:gd name="connsiteY30" fmla="*/ 298990 h 523398"/>
                  <a:gd name="connsiteX31" fmla="*/ 70199 w 523208"/>
                  <a:gd name="connsiteY31" fmla="*/ 310896 h 523398"/>
                  <a:gd name="connsiteX32" fmla="*/ 91726 w 523208"/>
                  <a:gd name="connsiteY32" fmla="*/ 362617 h 523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3208" h="523398">
                    <a:moveTo>
                      <a:pt x="91726" y="362617"/>
                    </a:moveTo>
                    <a:lnTo>
                      <a:pt x="50292" y="420338"/>
                    </a:lnTo>
                    <a:lnTo>
                      <a:pt x="103061" y="473107"/>
                    </a:lnTo>
                    <a:lnTo>
                      <a:pt x="160782" y="431673"/>
                    </a:lnTo>
                    <a:cubicBezTo>
                      <a:pt x="176689" y="441103"/>
                      <a:pt x="194024" y="448342"/>
                      <a:pt x="212408" y="453104"/>
                    </a:cubicBezTo>
                    <a:lnTo>
                      <a:pt x="224314" y="523399"/>
                    </a:lnTo>
                    <a:lnTo>
                      <a:pt x="298990" y="523399"/>
                    </a:lnTo>
                    <a:lnTo>
                      <a:pt x="310896" y="453104"/>
                    </a:lnTo>
                    <a:cubicBezTo>
                      <a:pt x="329279" y="448342"/>
                      <a:pt x="346615" y="441103"/>
                      <a:pt x="362522" y="431673"/>
                    </a:cubicBezTo>
                    <a:lnTo>
                      <a:pt x="420243" y="473107"/>
                    </a:lnTo>
                    <a:lnTo>
                      <a:pt x="473012" y="420338"/>
                    </a:lnTo>
                    <a:lnTo>
                      <a:pt x="431578" y="362617"/>
                    </a:lnTo>
                    <a:cubicBezTo>
                      <a:pt x="441103" y="346615"/>
                      <a:pt x="448437" y="329089"/>
                      <a:pt x="453104" y="310515"/>
                    </a:cubicBezTo>
                    <a:lnTo>
                      <a:pt x="523208" y="298990"/>
                    </a:lnTo>
                    <a:lnTo>
                      <a:pt x="523208" y="224314"/>
                    </a:lnTo>
                    <a:lnTo>
                      <a:pt x="453104" y="212789"/>
                    </a:lnTo>
                    <a:cubicBezTo>
                      <a:pt x="448437" y="194405"/>
                      <a:pt x="441198" y="177070"/>
                      <a:pt x="431768" y="161068"/>
                    </a:cubicBezTo>
                    <a:lnTo>
                      <a:pt x="473012" y="102965"/>
                    </a:lnTo>
                    <a:lnTo>
                      <a:pt x="420243" y="50197"/>
                    </a:lnTo>
                    <a:lnTo>
                      <a:pt x="362141" y="91440"/>
                    </a:lnTo>
                    <a:cubicBezTo>
                      <a:pt x="346234" y="82010"/>
                      <a:pt x="328898" y="74771"/>
                      <a:pt x="310420" y="70104"/>
                    </a:cubicBezTo>
                    <a:lnTo>
                      <a:pt x="298895" y="0"/>
                    </a:lnTo>
                    <a:lnTo>
                      <a:pt x="224314" y="0"/>
                    </a:lnTo>
                    <a:lnTo>
                      <a:pt x="212789" y="70104"/>
                    </a:lnTo>
                    <a:cubicBezTo>
                      <a:pt x="194405" y="74771"/>
                      <a:pt x="177070" y="82010"/>
                      <a:pt x="161163" y="91440"/>
                    </a:cubicBezTo>
                    <a:lnTo>
                      <a:pt x="103061" y="50197"/>
                    </a:lnTo>
                    <a:lnTo>
                      <a:pt x="50292" y="102965"/>
                    </a:lnTo>
                    <a:lnTo>
                      <a:pt x="91535" y="161068"/>
                    </a:lnTo>
                    <a:cubicBezTo>
                      <a:pt x="82201" y="176879"/>
                      <a:pt x="74962" y="194119"/>
                      <a:pt x="70295" y="212312"/>
                    </a:cubicBezTo>
                    <a:lnTo>
                      <a:pt x="0" y="224314"/>
                    </a:lnTo>
                    <a:lnTo>
                      <a:pt x="0" y="298990"/>
                    </a:lnTo>
                    <a:lnTo>
                      <a:pt x="70199" y="310896"/>
                    </a:lnTo>
                    <a:cubicBezTo>
                      <a:pt x="74962" y="329375"/>
                      <a:pt x="82201" y="346710"/>
                      <a:pt x="91726" y="362617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181" name="Forme libre : forme 452">
                <a:extLst>
                  <a:ext uri="{FF2B5EF4-FFF2-40B4-BE49-F238E27FC236}">
                    <a16:creationId xmlns:a16="http://schemas.microsoft.com/office/drawing/2014/main" id="{24CC5A38-F574-A3F4-0F22-76EDD7110710}"/>
                  </a:ext>
                </a:extLst>
              </p:cNvPr>
              <p:cNvSpPr/>
              <p:nvPr/>
            </p:nvSpPr>
            <p:spPr>
              <a:xfrm>
                <a:off x="5788192" y="6135702"/>
                <a:ext cx="112945" cy="112945"/>
              </a:xfrm>
              <a:custGeom>
                <a:avLst/>
                <a:gdLst>
                  <a:gd name="connsiteX0" fmla="*/ 143447 w 143446"/>
                  <a:gd name="connsiteY0" fmla="*/ 71723 h 143446"/>
                  <a:gd name="connsiteX1" fmla="*/ 71723 w 143446"/>
                  <a:gd name="connsiteY1" fmla="*/ 143447 h 143446"/>
                  <a:gd name="connsiteX2" fmla="*/ 0 w 143446"/>
                  <a:gd name="connsiteY2" fmla="*/ 71723 h 143446"/>
                  <a:gd name="connsiteX3" fmla="*/ 71723 w 143446"/>
                  <a:gd name="connsiteY3" fmla="*/ 0 h 143446"/>
                  <a:gd name="connsiteX4" fmla="*/ 143447 w 143446"/>
                  <a:gd name="connsiteY4" fmla="*/ 71723 h 143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46" h="143446">
                    <a:moveTo>
                      <a:pt x="143447" y="71723"/>
                    </a:moveTo>
                    <a:cubicBezTo>
                      <a:pt x="143447" y="111347"/>
                      <a:pt x="111347" y="143447"/>
                      <a:pt x="71723" y="143447"/>
                    </a:cubicBezTo>
                    <a:cubicBezTo>
                      <a:pt x="32099" y="143447"/>
                      <a:pt x="0" y="111347"/>
                      <a:pt x="0" y="71723"/>
                    </a:cubicBezTo>
                    <a:cubicBezTo>
                      <a:pt x="0" y="32099"/>
                      <a:pt x="32099" y="0"/>
                      <a:pt x="71723" y="0"/>
                    </a:cubicBezTo>
                    <a:cubicBezTo>
                      <a:pt x="111347" y="0"/>
                      <a:pt x="143447" y="32194"/>
                      <a:pt x="143447" y="71723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grpSp>
          <p:nvGrpSpPr>
            <p:cNvPr id="182" name="Groupe 462">
              <a:extLst>
                <a:ext uri="{FF2B5EF4-FFF2-40B4-BE49-F238E27FC236}">
                  <a16:creationId xmlns:a16="http://schemas.microsoft.com/office/drawing/2014/main" id="{06FD1AA2-6A2B-0313-5400-785D3E6109E7}"/>
                </a:ext>
              </a:extLst>
            </p:cNvPr>
            <p:cNvGrpSpPr/>
            <p:nvPr/>
          </p:nvGrpSpPr>
          <p:grpSpPr>
            <a:xfrm>
              <a:off x="5150376" y="7439934"/>
              <a:ext cx="190947" cy="191015"/>
              <a:chOff x="5638649" y="5986159"/>
              <a:chExt cx="411957" cy="412107"/>
            </a:xfrm>
          </p:grpSpPr>
          <p:sp>
            <p:nvSpPr>
              <p:cNvPr id="184" name="Forme libre : forme 451">
                <a:extLst>
                  <a:ext uri="{FF2B5EF4-FFF2-40B4-BE49-F238E27FC236}">
                    <a16:creationId xmlns:a16="http://schemas.microsoft.com/office/drawing/2014/main" id="{AC517A9D-DDFB-3614-002C-C73876781606}"/>
                  </a:ext>
                </a:extLst>
              </p:cNvPr>
              <p:cNvSpPr/>
              <p:nvPr/>
            </p:nvSpPr>
            <p:spPr>
              <a:xfrm>
                <a:off x="5638649" y="5986159"/>
                <a:ext cx="411957" cy="412107"/>
              </a:xfrm>
              <a:custGeom>
                <a:avLst/>
                <a:gdLst>
                  <a:gd name="connsiteX0" fmla="*/ 91726 w 523208"/>
                  <a:gd name="connsiteY0" fmla="*/ 362617 h 523398"/>
                  <a:gd name="connsiteX1" fmla="*/ 50292 w 523208"/>
                  <a:gd name="connsiteY1" fmla="*/ 420338 h 523398"/>
                  <a:gd name="connsiteX2" fmla="*/ 103061 w 523208"/>
                  <a:gd name="connsiteY2" fmla="*/ 473107 h 523398"/>
                  <a:gd name="connsiteX3" fmla="*/ 160782 w 523208"/>
                  <a:gd name="connsiteY3" fmla="*/ 431673 h 523398"/>
                  <a:gd name="connsiteX4" fmla="*/ 212408 w 523208"/>
                  <a:gd name="connsiteY4" fmla="*/ 453104 h 523398"/>
                  <a:gd name="connsiteX5" fmla="*/ 224314 w 523208"/>
                  <a:gd name="connsiteY5" fmla="*/ 523399 h 523398"/>
                  <a:gd name="connsiteX6" fmla="*/ 298990 w 523208"/>
                  <a:gd name="connsiteY6" fmla="*/ 523399 h 523398"/>
                  <a:gd name="connsiteX7" fmla="*/ 310896 w 523208"/>
                  <a:gd name="connsiteY7" fmla="*/ 453104 h 523398"/>
                  <a:gd name="connsiteX8" fmla="*/ 362522 w 523208"/>
                  <a:gd name="connsiteY8" fmla="*/ 431673 h 523398"/>
                  <a:gd name="connsiteX9" fmla="*/ 420243 w 523208"/>
                  <a:gd name="connsiteY9" fmla="*/ 473107 h 523398"/>
                  <a:gd name="connsiteX10" fmla="*/ 473012 w 523208"/>
                  <a:gd name="connsiteY10" fmla="*/ 420338 h 523398"/>
                  <a:gd name="connsiteX11" fmla="*/ 431578 w 523208"/>
                  <a:gd name="connsiteY11" fmla="*/ 362617 h 523398"/>
                  <a:gd name="connsiteX12" fmla="*/ 453104 w 523208"/>
                  <a:gd name="connsiteY12" fmla="*/ 310515 h 523398"/>
                  <a:gd name="connsiteX13" fmla="*/ 523208 w 523208"/>
                  <a:gd name="connsiteY13" fmla="*/ 298990 h 523398"/>
                  <a:gd name="connsiteX14" fmla="*/ 523208 w 523208"/>
                  <a:gd name="connsiteY14" fmla="*/ 224314 h 523398"/>
                  <a:gd name="connsiteX15" fmla="*/ 453104 w 523208"/>
                  <a:gd name="connsiteY15" fmla="*/ 212789 h 523398"/>
                  <a:gd name="connsiteX16" fmla="*/ 431768 w 523208"/>
                  <a:gd name="connsiteY16" fmla="*/ 161068 h 523398"/>
                  <a:gd name="connsiteX17" fmla="*/ 473012 w 523208"/>
                  <a:gd name="connsiteY17" fmla="*/ 102965 h 523398"/>
                  <a:gd name="connsiteX18" fmla="*/ 420243 w 523208"/>
                  <a:gd name="connsiteY18" fmla="*/ 50197 h 523398"/>
                  <a:gd name="connsiteX19" fmla="*/ 362141 w 523208"/>
                  <a:gd name="connsiteY19" fmla="*/ 91440 h 523398"/>
                  <a:gd name="connsiteX20" fmla="*/ 310420 w 523208"/>
                  <a:gd name="connsiteY20" fmla="*/ 70104 h 523398"/>
                  <a:gd name="connsiteX21" fmla="*/ 298895 w 523208"/>
                  <a:gd name="connsiteY21" fmla="*/ 0 h 523398"/>
                  <a:gd name="connsiteX22" fmla="*/ 224314 w 523208"/>
                  <a:gd name="connsiteY22" fmla="*/ 0 h 523398"/>
                  <a:gd name="connsiteX23" fmla="*/ 212789 w 523208"/>
                  <a:gd name="connsiteY23" fmla="*/ 70104 h 523398"/>
                  <a:gd name="connsiteX24" fmla="*/ 161163 w 523208"/>
                  <a:gd name="connsiteY24" fmla="*/ 91440 h 523398"/>
                  <a:gd name="connsiteX25" fmla="*/ 103061 w 523208"/>
                  <a:gd name="connsiteY25" fmla="*/ 50197 h 523398"/>
                  <a:gd name="connsiteX26" fmla="*/ 50292 w 523208"/>
                  <a:gd name="connsiteY26" fmla="*/ 102965 h 523398"/>
                  <a:gd name="connsiteX27" fmla="*/ 91535 w 523208"/>
                  <a:gd name="connsiteY27" fmla="*/ 161068 h 523398"/>
                  <a:gd name="connsiteX28" fmla="*/ 70295 w 523208"/>
                  <a:gd name="connsiteY28" fmla="*/ 212312 h 523398"/>
                  <a:gd name="connsiteX29" fmla="*/ 0 w 523208"/>
                  <a:gd name="connsiteY29" fmla="*/ 224314 h 523398"/>
                  <a:gd name="connsiteX30" fmla="*/ 0 w 523208"/>
                  <a:gd name="connsiteY30" fmla="*/ 298990 h 523398"/>
                  <a:gd name="connsiteX31" fmla="*/ 70199 w 523208"/>
                  <a:gd name="connsiteY31" fmla="*/ 310896 h 523398"/>
                  <a:gd name="connsiteX32" fmla="*/ 91726 w 523208"/>
                  <a:gd name="connsiteY32" fmla="*/ 362617 h 523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3208" h="523398">
                    <a:moveTo>
                      <a:pt x="91726" y="362617"/>
                    </a:moveTo>
                    <a:lnTo>
                      <a:pt x="50292" y="420338"/>
                    </a:lnTo>
                    <a:lnTo>
                      <a:pt x="103061" y="473107"/>
                    </a:lnTo>
                    <a:lnTo>
                      <a:pt x="160782" y="431673"/>
                    </a:lnTo>
                    <a:cubicBezTo>
                      <a:pt x="176689" y="441103"/>
                      <a:pt x="194024" y="448342"/>
                      <a:pt x="212408" y="453104"/>
                    </a:cubicBezTo>
                    <a:lnTo>
                      <a:pt x="224314" y="523399"/>
                    </a:lnTo>
                    <a:lnTo>
                      <a:pt x="298990" y="523399"/>
                    </a:lnTo>
                    <a:lnTo>
                      <a:pt x="310896" y="453104"/>
                    </a:lnTo>
                    <a:cubicBezTo>
                      <a:pt x="329279" y="448342"/>
                      <a:pt x="346615" y="441103"/>
                      <a:pt x="362522" y="431673"/>
                    </a:cubicBezTo>
                    <a:lnTo>
                      <a:pt x="420243" y="473107"/>
                    </a:lnTo>
                    <a:lnTo>
                      <a:pt x="473012" y="420338"/>
                    </a:lnTo>
                    <a:lnTo>
                      <a:pt x="431578" y="362617"/>
                    </a:lnTo>
                    <a:cubicBezTo>
                      <a:pt x="441103" y="346615"/>
                      <a:pt x="448437" y="329089"/>
                      <a:pt x="453104" y="310515"/>
                    </a:cubicBezTo>
                    <a:lnTo>
                      <a:pt x="523208" y="298990"/>
                    </a:lnTo>
                    <a:lnTo>
                      <a:pt x="523208" y="224314"/>
                    </a:lnTo>
                    <a:lnTo>
                      <a:pt x="453104" y="212789"/>
                    </a:lnTo>
                    <a:cubicBezTo>
                      <a:pt x="448437" y="194405"/>
                      <a:pt x="441198" y="177070"/>
                      <a:pt x="431768" y="161068"/>
                    </a:cubicBezTo>
                    <a:lnTo>
                      <a:pt x="473012" y="102965"/>
                    </a:lnTo>
                    <a:lnTo>
                      <a:pt x="420243" y="50197"/>
                    </a:lnTo>
                    <a:lnTo>
                      <a:pt x="362141" y="91440"/>
                    </a:lnTo>
                    <a:cubicBezTo>
                      <a:pt x="346234" y="82010"/>
                      <a:pt x="328898" y="74771"/>
                      <a:pt x="310420" y="70104"/>
                    </a:cubicBezTo>
                    <a:lnTo>
                      <a:pt x="298895" y="0"/>
                    </a:lnTo>
                    <a:lnTo>
                      <a:pt x="224314" y="0"/>
                    </a:lnTo>
                    <a:lnTo>
                      <a:pt x="212789" y="70104"/>
                    </a:lnTo>
                    <a:cubicBezTo>
                      <a:pt x="194405" y="74771"/>
                      <a:pt x="177070" y="82010"/>
                      <a:pt x="161163" y="91440"/>
                    </a:cubicBezTo>
                    <a:lnTo>
                      <a:pt x="103061" y="50197"/>
                    </a:lnTo>
                    <a:lnTo>
                      <a:pt x="50292" y="102965"/>
                    </a:lnTo>
                    <a:lnTo>
                      <a:pt x="91535" y="161068"/>
                    </a:lnTo>
                    <a:cubicBezTo>
                      <a:pt x="82201" y="176879"/>
                      <a:pt x="74962" y="194119"/>
                      <a:pt x="70295" y="212312"/>
                    </a:cubicBezTo>
                    <a:lnTo>
                      <a:pt x="0" y="224314"/>
                    </a:lnTo>
                    <a:lnTo>
                      <a:pt x="0" y="298990"/>
                    </a:lnTo>
                    <a:lnTo>
                      <a:pt x="70199" y="310896"/>
                    </a:lnTo>
                    <a:cubicBezTo>
                      <a:pt x="74962" y="329375"/>
                      <a:pt x="82201" y="346710"/>
                      <a:pt x="91726" y="362617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185" name="Forme libre : forme 452">
                <a:extLst>
                  <a:ext uri="{FF2B5EF4-FFF2-40B4-BE49-F238E27FC236}">
                    <a16:creationId xmlns:a16="http://schemas.microsoft.com/office/drawing/2014/main" id="{582B8CB7-DD36-2417-BB61-961D73E3B20B}"/>
                  </a:ext>
                </a:extLst>
              </p:cNvPr>
              <p:cNvSpPr/>
              <p:nvPr/>
            </p:nvSpPr>
            <p:spPr>
              <a:xfrm>
                <a:off x="5788192" y="6135702"/>
                <a:ext cx="112945" cy="112945"/>
              </a:xfrm>
              <a:custGeom>
                <a:avLst/>
                <a:gdLst>
                  <a:gd name="connsiteX0" fmla="*/ 143447 w 143446"/>
                  <a:gd name="connsiteY0" fmla="*/ 71723 h 143446"/>
                  <a:gd name="connsiteX1" fmla="*/ 71723 w 143446"/>
                  <a:gd name="connsiteY1" fmla="*/ 143447 h 143446"/>
                  <a:gd name="connsiteX2" fmla="*/ 0 w 143446"/>
                  <a:gd name="connsiteY2" fmla="*/ 71723 h 143446"/>
                  <a:gd name="connsiteX3" fmla="*/ 71723 w 143446"/>
                  <a:gd name="connsiteY3" fmla="*/ 0 h 143446"/>
                  <a:gd name="connsiteX4" fmla="*/ 143447 w 143446"/>
                  <a:gd name="connsiteY4" fmla="*/ 71723 h 143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46" h="143446">
                    <a:moveTo>
                      <a:pt x="143447" y="71723"/>
                    </a:moveTo>
                    <a:cubicBezTo>
                      <a:pt x="143447" y="111347"/>
                      <a:pt x="111347" y="143447"/>
                      <a:pt x="71723" y="143447"/>
                    </a:cubicBezTo>
                    <a:cubicBezTo>
                      <a:pt x="32099" y="143447"/>
                      <a:pt x="0" y="111347"/>
                      <a:pt x="0" y="71723"/>
                    </a:cubicBezTo>
                    <a:cubicBezTo>
                      <a:pt x="0" y="32099"/>
                      <a:pt x="32099" y="0"/>
                      <a:pt x="71723" y="0"/>
                    </a:cubicBezTo>
                    <a:cubicBezTo>
                      <a:pt x="111347" y="0"/>
                      <a:pt x="143447" y="32194"/>
                      <a:pt x="143447" y="71723"/>
                    </a:cubicBezTo>
                    <a:close/>
                  </a:path>
                </a:pathLst>
              </a:custGeom>
              <a:noFill/>
              <a:ln w="9525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</p:grpSp>
      <p:pic>
        <p:nvPicPr>
          <p:cNvPr id="188" name="Picture 187" descr="A white check mark in a circle&#10;&#10;Description automatically generated">
            <a:extLst>
              <a:ext uri="{FF2B5EF4-FFF2-40B4-BE49-F238E27FC236}">
                <a16:creationId xmlns:a16="http://schemas.microsoft.com/office/drawing/2014/main" id="{00091E5B-BA52-D056-BE31-1B47B169A9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023" y="8046807"/>
            <a:ext cx="340489" cy="340489"/>
          </a:xfrm>
          <a:prstGeom prst="rect">
            <a:avLst/>
          </a:prstGeom>
        </p:spPr>
      </p:pic>
      <p:pic>
        <p:nvPicPr>
          <p:cNvPr id="194" name="Graphic 193" descr="Good Inventory outline">
            <a:extLst>
              <a:ext uri="{FF2B5EF4-FFF2-40B4-BE49-F238E27FC236}">
                <a16:creationId xmlns:a16="http://schemas.microsoft.com/office/drawing/2014/main" id="{0C73677E-F94C-2F63-4492-A6D839A01F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71772" y="6682331"/>
            <a:ext cx="362946" cy="362946"/>
          </a:xfrm>
          <a:prstGeom prst="rect">
            <a:avLst/>
          </a:prstGeom>
        </p:spPr>
      </p:pic>
      <p:pic>
        <p:nvPicPr>
          <p:cNvPr id="196" name="Graphic 195" descr="Research outline">
            <a:extLst>
              <a:ext uri="{FF2B5EF4-FFF2-40B4-BE49-F238E27FC236}">
                <a16:creationId xmlns:a16="http://schemas.microsoft.com/office/drawing/2014/main" id="{744D70C7-541C-3F8C-F3A2-EA9B00A9B97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21264" y="6704162"/>
            <a:ext cx="358133" cy="358133"/>
          </a:xfrm>
          <a:prstGeom prst="rect">
            <a:avLst/>
          </a:prstGeom>
        </p:spPr>
      </p:pic>
      <p:pic>
        <p:nvPicPr>
          <p:cNvPr id="200" name="Graphic 199" descr="Lights On outline">
            <a:extLst>
              <a:ext uri="{FF2B5EF4-FFF2-40B4-BE49-F238E27FC236}">
                <a16:creationId xmlns:a16="http://schemas.microsoft.com/office/drawing/2014/main" id="{F7B419FB-F8BB-A981-2A8B-1A27CEBD21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1523" y="8035942"/>
            <a:ext cx="351354" cy="35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8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EBCFDD8052B4E818424F4E1C72BE2" ma:contentTypeVersion="14" ma:contentTypeDescription="Crée un document." ma:contentTypeScope="" ma:versionID="be490b2765867dd6e38312e01b985c94">
  <xsd:schema xmlns:xsd="http://www.w3.org/2001/XMLSchema" xmlns:xs="http://www.w3.org/2001/XMLSchema" xmlns:p="http://schemas.microsoft.com/office/2006/metadata/properties" xmlns:ns2="c2577502-f53b-44e8-9807-086f24593d95" xmlns:ns3="d3a82790-986e-4837-839c-7423f2998c95" targetNamespace="http://schemas.microsoft.com/office/2006/metadata/properties" ma:root="true" ma:fieldsID="f42f9945979a7ca98c463fa78b67df26" ns2:_="" ns3:_="">
    <xsd:import namespace="c2577502-f53b-44e8-9807-086f24593d95"/>
    <xsd:import namespace="d3a82790-986e-4837-839c-7423f2998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77502-f53b-44e8-9807-086f24593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9bac6d0e-2c5d-4aea-9399-be913ffdea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a82790-986e-4837-839c-7423f2998c9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af9bdfb-9e8a-4a85-8cdc-a97c60821fd4}" ma:internalName="TaxCatchAll" ma:showField="CatchAllData" ma:web="d3a82790-986e-4837-839c-7423f2998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577502-f53b-44e8-9807-086f24593d95">
      <Terms xmlns="http://schemas.microsoft.com/office/infopath/2007/PartnerControls"/>
    </lcf76f155ced4ddcb4097134ff3c332f>
    <TaxCatchAll xmlns="d3a82790-986e-4837-839c-7423f2998c95" xsi:nil="true"/>
  </documentManagement>
</p:properties>
</file>

<file path=customXml/itemProps1.xml><?xml version="1.0" encoding="utf-8"?>
<ds:datastoreItem xmlns:ds="http://schemas.openxmlformats.org/officeDocument/2006/customXml" ds:itemID="{926B8BC3-AC35-4263-9545-A5CC55C535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577502-f53b-44e8-9807-086f24593d95"/>
    <ds:schemaRef ds:uri="d3a82790-986e-4837-839c-7423f2998c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4B9263-C608-4C91-BD75-4BC6EABE5A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D405ED-178A-4FC1-9309-824D5A486BF9}">
  <ds:schemaRefs>
    <ds:schemaRef ds:uri="0073dafa-9772-4d8c-b29b-afa49bf520cd"/>
    <ds:schemaRef ds:uri="ad894a04-861f-49b0-9e3a-06ac0c3c52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c2577502-f53b-44e8-9807-086f24593d95"/>
    <ds:schemaRef ds:uri="d3a82790-986e-4837-839c-7423f2998c9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286</Words>
  <Application>Microsoft Office PowerPoint</Application>
  <PresentationFormat>A4 (210 x 297 mm)</PresentationFormat>
  <Paragraphs>67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Arial Narrow</vt:lpstr>
      <vt:lpstr>Montserrat</vt:lpstr>
      <vt:lpstr>Office Theme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</dc:title>
  <dc:creator>Frank Edge</dc:creator>
  <cp:lastModifiedBy>Veronika Pusnik</cp:lastModifiedBy>
  <cp:revision>4</cp:revision>
  <dcterms:created xsi:type="dcterms:W3CDTF">2024-04-22T12:51:13Z</dcterms:created>
  <dcterms:modified xsi:type="dcterms:W3CDTF">2024-07-05T08:25:14Z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631efb-39c2-48e2-ad25-a3fdc067b3fa_Enabled">
    <vt:lpwstr>true</vt:lpwstr>
  </property>
  <property fmtid="{D5CDD505-2E9C-101B-9397-08002B2CF9AE}" pid="3" name="MSIP_Label_06631efb-39c2-48e2-ad25-a3fdc067b3fa_SetDate">
    <vt:lpwstr>2024-05-27T09:33:37Z</vt:lpwstr>
  </property>
  <property fmtid="{D5CDD505-2E9C-101B-9397-08002B2CF9AE}" pid="4" name="MSIP_Label_06631efb-39c2-48e2-ad25-a3fdc067b3fa_Method">
    <vt:lpwstr>Privileged</vt:lpwstr>
  </property>
  <property fmtid="{D5CDD505-2E9C-101B-9397-08002B2CF9AE}" pid="5" name="MSIP_Label_06631efb-39c2-48e2-ad25-a3fdc067b3fa_Name">
    <vt:lpwstr>Confidential</vt:lpwstr>
  </property>
  <property fmtid="{D5CDD505-2E9C-101B-9397-08002B2CF9AE}" pid="6" name="MSIP_Label_06631efb-39c2-48e2-ad25-a3fdc067b3fa_SiteId">
    <vt:lpwstr>1e7aeb3b-24a6-4c97-9062-0135644f0526</vt:lpwstr>
  </property>
  <property fmtid="{D5CDD505-2E9C-101B-9397-08002B2CF9AE}" pid="7" name="MSIP_Label_06631efb-39c2-48e2-ad25-a3fdc067b3fa_ActionId">
    <vt:lpwstr>9dde1650-2e30-44d3-8f40-44b1d198a20e</vt:lpwstr>
  </property>
  <property fmtid="{D5CDD505-2E9C-101B-9397-08002B2CF9AE}" pid="8" name="MSIP_Label_06631efb-39c2-48e2-ad25-a3fdc067b3fa_ContentBits">
    <vt:lpwstr>0</vt:lpwstr>
  </property>
  <property fmtid="{D5CDD505-2E9C-101B-9397-08002B2CF9AE}" pid="9" name="ContentTypeId">
    <vt:lpwstr>0x0101003E8EBCFDD8052B4E818424F4E1C72BE2</vt:lpwstr>
  </property>
  <property fmtid="{D5CDD505-2E9C-101B-9397-08002B2CF9AE}" pid="10" name="MediaServiceImageTags">
    <vt:lpwstr/>
  </property>
</Properties>
</file>